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6" r:id="rId3"/>
    <p:sldId id="268" r:id="rId4"/>
    <p:sldId id="288" r:id="rId5"/>
    <p:sldId id="282" r:id="rId6"/>
    <p:sldId id="299" r:id="rId7"/>
    <p:sldId id="586" r:id="rId8"/>
    <p:sldId id="587" r:id="rId9"/>
    <p:sldId id="597" r:id="rId10"/>
    <p:sldId id="570" r:id="rId11"/>
    <p:sldId id="591" r:id="rId12"/>
    <p:sldId id="592" r:id="rId13"/>
    <p:sldId id="590" r:id="rId14"/>
    <p:sldId id="593" r:id="rId15"/>
    <p:sldId id="589" r:id="rId16"/>
    <p:sldId id="588" r:id="rId17"/>
    <p:sldId id="594" r:id="rId18"/>
    <p:sldId id="595" r:id="rId19"/>
    <p:sldId id="596" r:id="rId20"/>
    <p:sldId id="577" r:id="rId21"/>
    <p:sldId id="576" r:id="rId22"/>
    <p:sldId id="382" r:id="rId23"/>
    <p:sldId id="383" r:id="rId24"/>
    <p:sldId id="583" r:id="rId25"/>
    <p:sldId id="581" r:id="rId26"/>
    <p:sldId id="584" r:id="rId27"/>
    <p:sldId id="585" r:id="rId28"/>
    <p:sldId id="261" r:id="rId2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04575F-7ABB-40E0-ADCB-D1838DFFBCC4}">
          <p14:sldIdLst>
            <p14:sldId id="256"/>
            <p14:sldId id="268"/>
          </p14:sldIdLst>
        </p14:section>
        <p14:section name="Client-side dan Server-side" id="{C7CC2ACA-8DDA-470F-A18A-3AEE96512B04}">
          <p14:sldIdLst>
            <p14:sldId id="288"/>
            <p14:sldId id="282"/>
            <p14:sldId id="299"/>
            <p14:sldId id="586"/>
            <p14:sldId id="587"/>
          </p14:sldIdLst>
        </p14:section>
        <p14:section name="Javascript" id="{119413AA-7E25-496B-A154-5FF08B2B91D0}">
          <p14:sldIdLst>
            <p14:sldId id="597"/>
            <p14:sldId id="570"/>
            <p14:sldId id="591"/>
            <p14:sldId id="592"/>
            <p14:sldId id="590"/>
            <p14:sldId id="593"/>
            <p14:sldId id="589"/>
            <p14:sldId id="588"/>
            <p14:sldId id="594"/>
            <p14:sldId id="595"/>
            <p14:sldId id="596"/>
          </p14:sldIdLst>
        </p14:section>
        <p14:section name="Framework dan Library" id="{743D5ECA-C316-4D11-A6D8-B5DD4BCC97F0}">
          <p14:sldIdLst>
            <p14:sldId id="577"/>
            <p14:sldId id="576"/>
            <p14:sldId id="382"/>
            <p14:sldId id="383"/>
          </p14:sldIdLst>
        </p14:section>
        <p14:section name="Latihan" id="{8200C1F8-CF6E-4519-B072-76DD2D42DB1C}">
          <p14:sldIdLst>
            <p14:sldId id="583"/>
            <p14:sldId id="581"/>
            <p14:sldId id="584"/>
            <p14:sldId id="5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6" autoAdjust="0"/>
    <p:restoredTop sz="90353" autoAdjust="0"/>
  </p:normalViewPr>
  <p:slideViewPr>
    <p:cSldViewPr snapToGrid="0">
      <p:cViewPr varScale="1">
        <p:scale>
          <a:sx n="77" d="100"/>
          <a:sy n="77"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8/30/2023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150052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15</a:t>
            </a:fld>
            <a:endParaRPr lang="en-US" dirty="0"/>
          </a:p>
        </p:txBody>
      </p:sp>
    </p:spTree>
    <p:extLst>
      <p:ext uri="{BB962C8B-B14F-4D97-AF65-F5344CB8AC3E}">
        <p14:creationId xmlns:p14="http://schemas.microsoft.com/office/powerpoint/2010/main" val="31609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16</a:t>
            </a:fld>
            <a:endParaRPr lang="en-US" dirty="0"/>
          </a:p>
        </p:txBody>
      </p:sp>
    </p:spTree>
    <p:extLst>
      <p:ext uri="{BB962C8B-B14F-4D97-AF65-F5344CB8AC3E}">
        <p14:creationId xmlns:p14="http://schemas.microsoft.com/office/powerpoint/2010/main" val="413198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17</a:t>
            </a:fld>
            <a:endParaRPr lang="en-US" dirty="0"/>
          </a:p>
        </p:txBody>
      </p:sp>
    </p:spTree>
    <p:extLst>
      <p:ext uri="{BB962C8B-B14F-4D97-AF65-F5344CB8AC3E}">
        <p14:creationId xmlns:p14="http://schemas.microsoft.com/office/powerpoint/2010/main" val="160118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18</a:t>
            </a:fld>
            <a:endParaRPr lang="en-US" dirty="0"/>
          </a:p>
        </p:txBody>
      </p:sp>
    </p:spTree>
    <p:extLst>
      <p:ext uri="{BB962C8B-B14F-4D97-AF65-F5344CB8AC3E}">
        <p14:creationId xmlns:p14="http://schemas.microsoft.com/office/powerpoint/2010/main" val="239305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20</a:t>
            </a:fld>
            <a:endParaRPr lang="en-US" dirty="0"/>
          </a:p>
        </p:txBody>
      </p:sp>
    </p:spTree>
    <p:extLst>
      <p:ext uri="{BB962C8B-B14F-4D97-AF65-F5344CB8AC3E}">
        <p14:creationId xmlns:p14="http://schemas.microsoft.com/office/powerpoint/2010/main" val="85172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21</a:t>
            </a:fld>
            <a:endParaRPr lang="en-US"/>
          </a:p>
        </p:txBody>
      </p:sp>
    </p:spTree>
    <p:extLst>
      <p:ext uri="{BB962C8B-B14F-4D97-AF65-F5344CB8AC3E}">
        <p14:creationId xmlns:p14="http://schemas.microsoft.com/office/powerpoint/2010/main" val="147534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22</a:t>
            </a:fld>
            <a:endParaRPr lang="en-US"/>
          </a:p>
        </p:txBody>
      </p:sp>
    </p:spTree>
    <p:extLst>
      <p:ext uri="{BB962C8B-B14F-4D97-AF65-F5344CB8AC3E}">
        <p14:creationId xmlns:p14="http://schemas.microsoft.com/office/powerpoint/2010/main" val="15109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24</a:t>
            </a:fld>
            <a:endParaRPr lang="en-US" dirty="0"/>
          </a:p>
        </p:txBody>
      </p:sp>
    </p:spTree>
    <p:extLst>
      <p:ext uri="{BB962C8B-B14F-4D97-AF65-F5344CB8AC3E}">
        <p14:creationId xmlns:p14="http://schemas.microsoft.com/office/powerpoint/2010/main" val="9991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13624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99730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9</a:t>
            </a:fld>
            <a:endParaRPr lang="en-US" dirty="0"/>
          </a:p>
        </p:txBody>
      </p:sp>
    </p:spTree>
    <p:extLst>
      <p:ext uri="{BB962C8B-B14F-4D97-AF65-F5344CB8AC3E}">
        <p14:creationId xmlns:p14="http://schemas.microsoft.com/office/powerpoint/2010/main" val="350916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10</a:t>
            </a:fld>
            <a:endParaRPr lang="en-US" dirty="0"/>
          </a:p>
        </p:txBody>
      </p:sp>
    </p:spTree>
    <p:extLst>
      <p:ext uri="{BB962C8B-B14F-4D97-AF65-F5344CB8AC3E}">
        <p14:creationId xmlns:p14="http://schemas.microsoft.com/office/powerpoint/2010/main" val="7822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11</a:t>
            </a:fld>
            <a:endParaRPr lang="en-US" dirty="0"/>
          </a:p>
        </p:txBody>
      </p:sp>
    </p:spTree>
    <p:extLst>
      <p:ext uri="{BB962C8B-B14F-4D97-AF65-F5344CB8AC3E}">
        <p14:creationId xmlns:p14="http://schemas.microsoft.com/office/powerpoint/2010/main" val="287428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12</a:t>
            </a:fld>
            <a:endParaRPr lang="en-US" dirty="0"/>
          </a:p>
        </p:txBody>
      </p:sp>
    </p:spTree>
    <p:extLst>
      <p:ext uri="{BB962C8B-B14F-4D97-AF65-F5344CB8AC3E}">
        <p14:creationId xmlns:p14="http://schemas.microsoft.com/office/powerpoint/2010/main" val="131627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13</a:t>
            </a:fld>
            <a:endParaRPr lang="en-US" dirty="0"/>
          </a:p>
        </p:txBody>
      </p:sp>
    </p:spTree>
    <p:extLst>
      <p:ext uri="{BB962C8B-B14F-4D97-AF65-F5344CB8AC3E}">
        <p14:creationId xmlns:p14="http://schemas.microsoft.com/office/powerpoint/2010/main" val="87078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14</a:t>
            </a:fld>
            <a:endParaRPr lang="en-US" dirty="0"/>
          </a:p>
        </p:txBody>
      </p:sp>
    </p:spTree>
    <p:extLst>
      <p:ext uri="{BB962C8B-B14F-4D97-AF65-F5344CB8AC3E}">
        <p14:creationId xmlns:p14="http://schemas.microsoft.com/office/powerpoint/2010/main" val="21753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930968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274267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731794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404960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30/08/2023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4198675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132DEA8-7B19-4A37-9E84-070642C8D29B}" type="datetimeFigureOut">
              <a:rPr lang="id-ID" smtClean="0"/>
              <a:t>30/08/2023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pic>
        <p:nvPicPr>
          <p:cNvPr id="6" name="Picture 2" descr="Columbus East Franklinton Creative Community District Plan Innovation District Goody Clancy Planning Urban Design">
            <a:extLst>
              <a:ext uri="{FF2B5EF4-FFF2-40B4-BE49-F238E27FC236}">
                <a16:creationId xmlns:a16="http://schemas.microsoft.com/office/drawing/2014/main" id="{2C5E8C53-B5AF-4BF8-9885-0DDD1491CD9D}"/>
              </a:ext>
            </a:extLst>
          </p:cNvPr>
          <p:cNvPicPr>
            <a:picLocks noChangeAspect="1" noChangeArrowheads="1"/>
          </p:cNvPicPr>
          <p:nvPr userDrawn="1"/>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
            <a:ext cx="12191999" cy="68289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005407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2316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722917-D0C3-4A49-8A91-0EDDCD7C3238}"/>
              </a:ext>
            </a:extLst>
          </p:cNvPr>
          <p:cNvSpPr/>
          <p:nvPr userDrawn="1"/>
        </p:nvSpPr>
        <p:spPr>
          <a:xfrm>
            <a:off x="0" y="6492870"/>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2" y="6492869"/>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2" y="6542796"/>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2" y="6558098"/>
            <a:ext cx="1302958" cy="421688"/>
          </a:xfrm>
          <a:prstGeom prst="rect">
            <a:avLst/>
          </a:prstGeom>
        </p:spPr>
      </p:pic>
    </p:spTree>
    <p:extLst>
      <p:ext uri="{BB962C8B-B14F-4D97-AF65-F5344CB8AC3E}">
        <p14:creationId xmlns:p14="http://schemas.microsoft.com/office/powerpoint/2010/main" val="110573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32722917-D0C3-4A49-8A91-0EDDCD7C3238}"/>
              </a:ext>
            </a:extLst>
          </p:cNvPr>
          <p:cNvSpPr/>
          <p:nvPr userDrawn="1"/>
        </p:nvSpPr>
        <p:spPr>
          <a:xfrm>
            <a:off x="-2" y="6561135"/>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0" y="6561134"/>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0" y="6597998"/>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0" y="6613300"/>
            <a:ext cx="1302958" cy="421688"/>
          </a:xfrm>
          <a:prstGeom prst="rect">
            <a:avLst/>
          </a:prstGeom>
        </p:spPr>
      </p:pic>
    </p:spTree>
    <p:extLst>
      <p:ext uri="{BB962C8B-B14F-4D97-AF65-F5344CB8AC3E}">
        <p14:creationId xmlns:p14="http://schemas.microsoft.com/office/powerpoint/2010/main" val="152013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827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F841EF-D410-4D8D-BB75-4E426CB519C4}"/>
              </a:ext>
            </a:extLst>
          </p:cNvPr>
          <p:cNvSpPr/>
          <p:nvPr userDrawn="1"/>
        </p:nvSpPr>
        <p:spPr>
          <a:xfrm>
            <a:off x="0" y="0"/>
            <a:ext cx="3451123"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C0F383B-A350-46B8-AF3E-D1298BE86476}"/>
              </a:ext>
            </a:extLst>
          </p:cNvPr>
          <p:cNvSpPr/>
          <p:nvPr userDrawn="1"/>
        </p:nvSpPr>
        <p:spPr>
          <a:xfrm>
            <a:off x="3451123" y="0"/>
            <a:ext cx="87408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4C2353D-CE4A-42DD-AFEB-8308517CF259}"/>
              </a:ext>
            </a:extLst>
          </p:cNvPr>
          <p:cNvPicPr>
            <a:picLocks noChangeAspect="1"/>
          </p:cNvPicPr>
          <p:nvPr userDrawn="1"/>
        </p:nvPicPr>
        <p:blipFill rotWithShape="1">
          <a:blip r:embed="rId2"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4280618" y="2595716"/>
            <a:ext cx="7260594" cy="3895039"/>
          </a:xfrm>
          <a:prstGeom prst="rect">
            <a:avLst/>
          </a:prstGeom>
        </p:spPr>
      </p:pic>
    </p:spTree>
    <p:extLst>
      <p:ext uri="{BB962C8B-B14F-4D97-AF65-F5344CB8AC3E}">
        <p14:creationId xmlns:p14="http://schemas.microsoft.com/office/powerpoint/2010/main" val="3056777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703523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777469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302056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81303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30/08/2023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30/08/2023</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D132DEA8-7B19-4A37-9E84-070642C8D29B}" type="datetimeFigureOut">
              <a:rPr lang="id-ID" smtClean="0"/>
              <a:t>30/08/2023</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30/08/2023</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30/08/2023</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30/08/2023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30/08/2023</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extLst>
      <p:ext uri="{BB962C8B-B14F-4D97-AF65-F5344CB8AC3E}">
        <p14:creationId xmlns:p14="http://schemas.microsoft.com/office/powerpoint/2010/main" val="1372566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89020" y="3547115"/>
            <a:ext cx="9144000" cy="1115106"/>
          </a:xfrm>
        </p:spPr>
        <p:txBody>
          <a:bodyPr>
            <a:noAutofit/>
          </a:bodyPr>
          <a:lstStyle/>
          <a:p>
            <a:pPr algn="r"/>
            <a:r>
              <a:rPr lang="en-US" altLang="id-ID" sz="6600" b="1" dirty="0" err="1">
                <a:solidFill>
                  <a:srgbClr val="014A73"/>
                </a:solidFill>
                <a:latin typeface="Segoe UI Light" panose="020B0502040204020203" pitchFamily="34" charset="0"/>
                <a:cs typeface="Segoe UI Light" panose="020B0502040204020203" pitchFamily="34" charset="0"/>
              </a:rPr>
              <a:t>Javascript</a:t>
            </a:r>
            <a:r>
              <a:rPr lang="en-US" altLang="id-ID" sz="6600" b="1" dirty="0">
                <a:solidFill>
                  <a:srgbClr val="014A73"/>
                </a:solidFill>
                <a:latin typeface="Segoe UI Light" panose="020B0502040204020203" pitchFamily="34" charset="0"/>
                <a:cs typeface="Segoe UI Light" panose="020B0502040204020203" pitchFamily="34" charset="0"/>
              </a:rPr>
              <a:t>: </a:t>
            </a:r>
            <a:br>
              <a:rPr lang="en-US" altLang="id-ID" sz="6600" b="1" dirty="0">
                <a:solidFill>
                  <a:srgbClr val="014A73"/>
                </a:solidFill>
                <a:latin typeface="Segoe UI Light" panose="020B0502040204020203" pitchFamily="34" charset="0"/>
                <a:cs typeface="Segoe UI Light" panose="020B0502040204020203" pitchFamily="34" charset="0"/>
              </a:rPr>
            </a:br>
            <a:r>
              <a:rPr lang="en-US" altLang="id-ID" b="1" dirty="0">
                <a:solidFill>
                  <a:srgbClr val="014A73"/>
                </a:solidFill>
                <a:latin typeface="Segoe UI Light" panose="020B0502040204020203" pitchFamily="34" charset="0"/>
                <a:cs typeface="Segoe UI Light" panose="020B0502040204020203" pitchFamily="34" charset="0"/>
              </a:rPr>
              <a:t>Bahasa </a:t>
            </a:r>
            <a:r>
              <a:rPr lang="en-US" altLang="id-ID" b="1" dirty="0" err="1">
                <a:solidFill>
                  <a:srgbClr val="014A73"/>
                </a:solidFill>
                <a:latin typeface="Segoe UI Light" panose="020B0502040204020203" pitchFamily="34" charset="0"/>
                <a:cs typeface="Segoe UI Light" panose="020B0502040204020203" pitchFamily="34" charset="0"/>
              </a:rPr>
              <a:t>Pemrograman</a:t>
            </a:r>
            <a:r>
              <a:rPr lang="en-US" altLang="id-ID" b="1" dirty="0">
                <a:solidFill>
                  <a:srgbClr val="014A73"/>
                </a:solidFill>
                <a:latin typeface="Segoe UI Light" panose="020B0502040204020203" pitchFamily="34" charset="0"/>
                <a:cs typeface="Segoe UI Light" panose="020B0502040204020203" pitchFamily="34" charset="0"/>
              </a:rPr>
              <a:t> Web</a:t>
            </a:r>
          </a:p>
        </p:txBody>
      </p:sp>
      <p:sp>
        <p:nvSpPr>
          <p:cNvPr id="5" name="Subtitle 4"/>
          <p:cNvSpPr>
            <a:spLocks noGrp="1"/>
          </p:cNvSpPr>
          <p:nvPr>
            <p:ph type="subTitle" idx="1"/>
          </p:nvPr>
        </p:nvSpPr>
        <p:spPr>
          <a:xfrm>
            <a:off x="2489020" y="2315530"/>
            <a:ext cx="9144000" cy="607106"/>
          </a:xfrm>
        </p:spPr>
        <p:txBody>
          <a:bodyPr/>
          <a:lstStyle/>
          <a:p>
            <a:pPr algn="r"/>
            <a:r>
              <a:rPr lang="en-US" altLang="id-ID" b="1" dirty="0" err="1">
                <a:latin typeface="Segoe UI Light" panose="020B0502040204020203" pitchFamily="34" charset="0"/>
                <a:cs typeface="Segoe UI Light" panose="020B0502040204020203" pitchFamily="34" charset="0"/>
              </a:rPr>
              <a:t>Matkul</a:t>
            </a:r>
            <a:r>
              <a:rPr lang="en-US" altLang="id-ID" dirty="0" err="1">
                <a:latin typeface="Segoe UI Light" panose="020B0502040204020203" pitchFamily="34" charset="0"/>
                <a:cs typeface="Segoe UI Light" panose="020B0502040204020203" pitchFamily="34" charset="0"/>
              </a:rPr>
              <a:t>: SIG Berbasis Web</a:t>
            </a:r>
            <a:endParaRPr lang="en-US" altLang="id-ID" dirty="0">
              <a:latin typeface="Segoe UI Light" panose="020B0502040204020203" pitchFamily="34" charset="0"/>
              <a:cs typeface="Segoe UI Light" panose="020B0502040204020203" pitchFamily="34" charset="0"/>
            </a:endParaRPr>
          </a:p>
        </p:txBody>
      </p:sp>
      <p:sp>
        <p:nvSpPr>
          <p:cNvPr id="6" name="Subtitle 2"/>
          <p:cNvSpPr>
            <a:spLocks noGrp="1"/>
          </p:cNvSpPr>
          <p:nvPr/>
        </p:nvSpPr>
        <p:spPr>
          <a:xfrm>
            <a:off x="6873586" y="4789257"/>
            <a:ext cx="4759434" cy="6070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id-ID" sz="2000" dirty="0" err="1">
                <a:latin typeface="Gama-Sans" panose="00000500000000000000" charset="0"/>
                <a:cs typeface="Segoe UI Light" panose="020B0502040204020203" pitchFamily="34" charset="0"/>
              </a:rPr>
              <a:t>Dany Laksono | Dept. Teknik Geodesi UGM</a:t>
            </a:r>
          </a:p>
        </p:txBody>
      </p:sp>
      <p:sp>
        <p:nvSpPr>
          <p:cNvPr id="7" name="Subtitle 2"/>
          <p:cNvSpPr>
            <a:spLocks noGrp="1"/>
          </p:cNvSpPr>
          <p:nvPr/>
        </p:nvSpPr>
        <p:spPr>
          <a:xfrm>
            <a:off x="9685655" y="222250"/>
            <a:ext cx="2431415" cy="353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fld id="{B138087A-0A77-451B-AE73-4C9DECD72ACA}" type="datetime3">
              <a:rPr lang="en-US" altLang="id-ID" sz="1400" smtClean="0">
                <a:latin typeface="Gama-Serif" panose="00000500000000000000" charset="0"/>
                <a:cs typeface="Segoe UI Light" panose="020B0502040204020203" pitchFamily="34" charset="0"/>
              </a:rPr>
              <a:t>30 August 2023</a:t>
            </a:fld>
            <a:endParaRPr lang="en-US" altLang="id-ID" sz="1400" dirty="0" err="1">
              <a:latin typeface="Gama-Serif" panose="00000500000000000000" charset="0"/>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6" name="TextBox 25">
            <a:extLst>
              <a:ext uri="{FF2B5EF4-FFF2-40B4-BE49-F238E27FC236}">
                <a16:creationId xmlns:a16="http://schemas.microsoft.com/office/drawing/2014/main" id="{B034EF87-968B-4A3D-BB6F-8A99BC97136C}"/>
              </a:ext>
            </a:extLst>
          </p:cNvPr>
          <p:cNvSpPr txBox="1"/>
          <p:nvPr/>
        </p:nvSpPr>
        <p:spPr>
          <a:xfrm>
            <a:off x="775247" y="1820734"/>
            <a:ext cx="6555718" cy="1384995"/>
          </a:xfrm>
          <a:prstGeom prst="rect">
            <a:avLst/>
          </a:prstGeom>
          <a:noFill/>
        </p:spPr>
        <p:txBody>
          <a:bodyPr wrap="square">
            <a:spAutoFit/>
          </a:bodyPr>
          <a:lstStyle/>
          <a:p>
            <a:pPr algn="ctr"/>
            <a:r>
              <a:rPr lang="en-US" sz="2800" b="1" dirty="0">
                <a:effectLst/>
                <a:latin typeface="+mj-lt"/>
              </a:rPr>
              <a:t>Bahasa </a:t>
            </a:r>
            <a:r>
              <a:rPr lang="en-US" sz="2800" b="1" dirty="0" err="1">
                <a:effectLst/>
                <a:latin typeface="+mj-lt"/>
              </a:rPr>
              <a:t>pemrograman</a:t>
            </a:r>
            <a:r>
              <a:rPr lang="en-US" sz="2800" b="1" dirty="0">
                <a:effectLst/>
                <a:latin typeface="+mj-lt"/>
              </a:rPr>
              <a:t> </a:t>
            </a:r>
            <a:r>
              <a:rPr lang="en-US" sz="2800" dirty="0" err="1">
                <a:effectLst/>
                <a:latin typeface="+mj-lt"/>
              </a:rPr>
              <a:t>memerintahkan</a:t>
            </a:r>
            <a:r>
              <a:rPr lang="en-US" sz="2800" dirty="0">
                <a:effectLst/>
                <a:latin typeface="+mj-lt"/>
              </a:rPr>
              <a:t> </a:t>
            </a:r>
            <a:r>
              <a:rPr lang="en-US" sz="2800" dirty="0" err="1">
                <a:effectLst/>
                <a:latin typeface="+mj-lt"/>
              </a:rPr>
              <a:t>bagian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effectLst/>
                <a:latin typeface="+mj-lt"/>
              </a:rPr>
              <a:t>dari</a:t>
            </a:r>
            <a:r>
              <a:rPr lang="en-US" sz="2800" dirty="0">
                <a:effectLst/>
                <a:latin typeface="+mj-lt"/>
              </a:rPr>
              <a:t> robot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r>
              <a:rPr lang="en-US" sz="2800" dirty="0" err="1">
                <a:effectLst/>
                <a:latin typeface="+mj-lt"/>
              </a:rPr>
              <a:t>seperti</a:t>
            </a:r>
            <a:r>
              <a:rPr lang="en-US" sz="2800" dirty="0">
                <a:effectLst/>
                <a:latin typeface="+mj-lt"/>
              </a:rPr>
              <a:t> </a:t>
            </a:r>
            <a:r>
              <a:rPr lang="en-US" sz="2800" dirty="0" err="1">
                <a:effectLst/>
                <a:latin typeface="+mj-lt"/>
              </a:rPr>
              <a:t>bergerak</a:t>
            </a:r>
            <a:r>
              <a:rPr lang="en-US" sz="2800" dirty="0">
                <a:effectLst/>
                <a:latin typeface="+mj-lt"/>
              </a:rPr>
              <a:t>, </a:t>
            </a:r>
            <a:r>
              <a:rPr lang="en-US" sz="2800" dirty="0" err="1">
                <a:effectLst/>
                <a:latin typeface="+mj-lt"/>
              </a:rPr>
              <a:t>berputar</a:t>
            </a:r>
            <a:r>
              <a:rPr lang="en-US" sz="2800" dirty="0">
                <a:effectLst/>
                <a:latin typeface="+mj-lt"/>
              </a:rPr>
              <a:t>, </a:t>
            </a:r>
            <a:r>
              <a:rPr lang="en-US" sz="2800" dirty="0" err="1">
                <a:effectLst/>
                <a:latin typeface="+mj-lt"/>
              </a:rPr>
              <a:t>dst</a:t>
            </a:r>
            <a:r>
              <a:rPr lang="en-US" sz="2800" dirty="0">
                <a:effectLst/>
                <a:latin typeface="+mj-lt"/>
              </a:rPr>
              <a:t>.</a:t>
            </a:r>
            <a:endParaRPr lang="en-US" sz="2800" dirty="0">
              <a:solidFill>
                <a:srgbClr val="0070C0"/>
              </a:solidFill>
              <a:latin typeface="+mj-lt"/>
            </a:endParaRPr>
          </a:p>
        </p:txBody>
      </p:sp>
      <p:pic>
        <p:nvPicPr>
          <p:cNvPr id="2050" name="Picture 2">
            <a:extLst>
              <a:ext uri="{FF2B5EF4-FFF2-40B4-BE49-F238E27FC236}">
                <a16:creationId xmlns:a16="http://schemas.microsoft.com/office/drawing/2014/main" id="{E7B00B78-B727-450F-BA5F-C1AC7E69F7B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3117" y="-101341"/>
            <a:ext cx="4918841" cy="49188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C72228-C0B9-48E4-B916-E2D374B9095F}"/>
              </a:ext>
            </a:extLst>
          </p:cNvPr>
          <p:cNvSpPr txBox="1"/>
          <p:nvPr/>
        </p:nvSpPr>
        <p:spPr>
          <a:xfrm>
            <a:off x="5086240" y="4547343"/>
            <a:ext cx="6555718" cy="1815882"/>
          </a:xfrm>
          <a:prstGeom prst="rect">
            <a:avLst/>
          </a:prstGeom>
          <a:noFill/>
        </p:spPr>
        <p:txBody>
          <a:bodyPr wrap="square">
            <a:spAutoFit/>
          </a:bodyPr>
          <a:lstStyle/>
          <a:p>
            <a:pPr algn="ctr"/>
            <a:r>
              <a:rPr lang="en-US" sz="2800" b="1" dirty="0" err="1">
                <a:effectLst/>
                <a:latin typeface="+mj-lt"/>
              </a:rPr>
              <a:t>Javascript</a:t>
            </a:r>
            <a:r>
              <a:rPr lang="en-US" sz="2800" b="1" dirty="0">
                <a:effectLst/>
                <a:latin typeface="+mj-lt"/>
              </a:rPr>
              <a:t>, Bahasa </a:t>
            </a:r>
            <a:r>
              <a:rPr lang="en-US" sz="2800" b="1" dirty="0" err="1">
                <a:effectLst/>
                <a:latin typeface="+mj-lt"/>
              </a:rPr>
              <a:t>pemrograman</a:t>
            </a:r>
            <a:r>
              <a:rPr lang="en-US" sz="2800" b="1" dirty="0">
                <a:effectLst/>
                <a:latin typeface="+mj-lt"/>
              </a:rPr>
              <a:t> web, </a:t>
            </a:r>
            <a:r>
              <a:rPr lang="en-US" sz="2800" dirty="0" err="1">
                <a:effectLst/>
                <a:latin typeface="+mj-lt"/>
              </a:rPr>
              <a:t>memerintahkan</a:t>
            </a:r>
            <a:r>
              <a:rPr lang="en-US" sz="2800" dirty="0">
                <a:effectLst/>
                <a:latin typeface="+mj-lt"/>
              </a:rPr>
              <a:t> </a:t>
            </a:r>
            <a:r>
              <a:rPr lang="en-US" sz="2800" dirty="0" err="1">
                <a:effectLst/>
                <a:latin typeface="+mj-lt"/>
              </a:rPr>
              <a:t>elemen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latin typeface="+mj-lt"/>
              </a:rPr>
              <a:t>misalnya</a:t>
            </a:r>
            <a:r>
              <a:rPr lang="en-US" sz="2800" dirty="0">
                <a:latin typeface="+mj-lt"/>
              </a:rPr>
              <a:t> </a:t>
            </a:r>
            <a:r>
              <a:rPr lang="en-US" sz="2800" b="1" i="1" dirty="0">
                <a:latin typeface="+mj-lt"/>
              </a:rPr>
              <a:t>button</a:t>
            </a:r>
            <a:r>
              <a:rPr lang="en-US" sz="2800" dirty="0">
                <a:latin typeface="+mj-lt"/>
              </a:rPr>
              <a:t>) </a:t>
            </a:r>
            <a:r>
              <a:rPr lang="en-US" sz="2800" dirty="0">
                <a:effectLst/>
                <a:latin typeface="+mj-lt"/>
              </a:rPr>
              <a:t>pada </a:t>
            </a:r>
            <a:r>
              <a:rPr lang="en-US" sz="2800" dirty="0" err="1">
                <a:effectLst/>
                <a:latin typeface="+mj-lt"/>
              </a:rPr>
              <a:t>halaman</a:t>
            </a:r>
            <a:r>
              <a:rPr lang="en-US" sz="2800" dirty="0">
                <a:effectLst/>
                <a:latin typeface="+mj-lt"/>
              </a:rPr>
              <a:t> web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endParaRPr lang="en-US" sz="2800" dirty="0">
              <a:solidFill>
                <a:srgbClr val="0070C0"/>
              </a:solidFill>
              <a:latin typeface="+mj-lt"/>
            </a:endParaRPr>
          </a:p>
        </p:txBody>
      </p:sp>
      <p:pic>
        <p:nvPicPr>
          <p:cNvPr id="3" name="Picture 2">
            <a:extLst>
              <a:ext uri="{FF2B5EF4-FFF2-40B4-BE49-F238E27FC236}">
                <a16:creationId xmlns:a16="http://schemas.microsoft.com/office/drawing/2014/main" id="{77E484C6-BC26-4466-A4D3-0DB9555FFD47}"/>
              </a:ext>
            </a:extLst>
          </p:cNvPr>
          <p:cNvPicPr>
            <a:picLocks noChangeAspect="1"/>
          </p:cNvPicPr>
          <p:nvPr/>
        </p:nvPicPr>
        <p:blipFill>
          <a:blip r:embed="rId4"/>
          <a:stretch>
            <a:fillRect/>
          </a:stretch>
        </p:blipFill>
        <p:spPr>
          <a:xfrm>
            <a:off x="550042" y="4481296"/>
            <a:ext cx="4295487" cy="1777443"/>
          </a:xfrm>
          <a:prstGeom prst="rect">
            <a:avLst/>
          </a:prstGeom>
          <a:ln>
            <a:solidFill>
              <a:schemeClr val="accent1"/>
            </a:solidFill>
          </a:ln>
        </p:spPr>
      </p:pic>
      <p:sp>
        <p:nvSpPr>
          <p:cNvPr id="2" name="TextBox 1">
            <a:extLst>
              <a:ext uri="{FF2B5EF4-FFF2-40B4-BE49-F238E27FC236}">
                <a16:creationId xmlns:a16="http://schemas.microsoft.com/office/drawing/2014/main" id="{E2FA8815-D2D4-04E4-0486-D1985681B8BB}"/>
              </a:ext>
            </a:extLst>
          </p:cNvPr>
          <p:cNvSpPr txBox="1"/>
          <p:nvPr/>
        </p:nvSpPr>
        <p:spPr>
          <a:xfrm>
            <a:off x="868013" y="3256491"/>
            <a:ext cx="6555718" cy="923330"/>
          </a:xfrm>
          <a:prstGeom prst="rect">
            <a:avLst/>
          </a:prstGeom>
          <a:noFill/>
        </p:spPr>
        <p:txBody>
          <a:bodyPr wrap="square">
            <a:spAutoFit/>
          </a:bodyPr>
          <a:lstStyle/>
          <a:p>
            <a:pPr algn="ctr"/>
            <a:r>
              <a:rPr lang="en-US" dirty="0" err="1">
                <a:solidFill>
                  <a:srgbClr val="FF0000"/>
                </a:solidFill>
                <a:latin typeface="+mj-lt"/>
              </a:rPr>
              <a:t>Misal</a:t>
            </a:r>
            <a:r>
              <a:rPr lang="en-US" dirty="0">
                <a:solidFill>
                  <a:srgbClr val="FF0000"/>
                </a:solidFill>
                <a:latin typeface="+mj-lt"/>
              </a:rPr>
              <a:t> : di </a:t>
            </a:r>
            <a:r>
              <a:rPr lang="en-US" dirty="0" err="1">
                <a:solidFill>
                  <a:srgbClr val="FF0000"/>
                </a:solidFill>
                <a:latin typeface="+mj-lt"/>
              </a:rPr>
              <a:t>dalam</a:t>
            </a:r>
            <a:r>
              <a:rPr lang="en-US" dirty="0">
                <a:solidFill>
                  <a:srgbClr val="FF0000"/>
                </a:solidFill>
                <a:latin typeface="+mj-lt"/>
              </a:rPr>
              <a:t> form </a:t>
            </a:r>
            <a:r>
              <a:rPr lang="en-US" dirty="0" err="1">
                <a:solidFill>
                  <a:srgbClr val="FF0000"/>
                </a:solidFill>
                <a:latin typeface="+mj-lt"/>
              </a:rPr>
              <a:t>dikasih</a:t>
            </a:r>
            <a:r>
              <a:rPr lang="en-US" dirty="0">
                <a:solidFill>
                  <a:srgbClr val="FF0000"/>
                </a:solidFill>
                <a:latin typeface="+mj-lt"/>
              </a:rPr>
              <a:t> </a:t>
            </a:r>
            <a:r>
              <a:rPr lang="en-US" dirty="0" err="1">
                <a:solidFill>
                  <a:srgbClr val="FF0000"/>
                </a:solidFill>
                <a:latin typeface="+mj-lt"/>
              </a:rPr>
              <a:t>tombol</a:t>
            </a:r>
            <a:r>
              <a:rPr lang="en-US" dirty="0">
                <a:solidFill>
                  <a:srgbClr val="FF0000"/>
                </a:solidFill>
                <a:latin typeface="+mj-lt"/>
              </a:rPr>
              <a:t> submit</a:t>
            </a:r>
          </a:p>
          <a:p>
            <a:pPr algn="ctr"/>
            <a:r>
              <a:rPr lang="en-US" dirty="0" err="1">
                <a:solidFill>
                  <a:srgbClr val="FF0000"/>
                </a:solidFill>
                <a:latin typeface="+mj-lt"/>
              </a:rPr>
              <a:t>Elemen</a:t>
            </a:r>
            <a:r>
              <a:rPr lang="en-US" dirty="0">
                <a:solidFill>
                  <a:srgbClr val="FF0000"/>
                </a:solidFill>
                <a:latin typeface="+mj-lt"/>
              </a:rPr>
              <a:t> di html </a:t>
            </a:r>
            <a:r>
              <a:rPr lang="en-US" dirty="0" err="1">
                <a:solidFill>
                  <a:srgbClr val="FF0000"/>
                </a:solidFill>
                <a:latin typeface="+mj-lt"/>
              </a:rPr>
              <a:t>harus</a:t>
            </a:r>
            <a:r>
              <a:rPr lang="en-US" dirty="0">
                <a:solidFill>
                  <a:srgbClr val="FF0000"/>
                </a:solidFill>
                <a:latin typeface="+mj-lt"/>
              </a:rPr>
              <a:t> </a:t>
            </a:r>
            <a:r>
              <a:rPr lang="en-US" dirty="0" err="1">
                <a:solidFill>
                  <a:srgbClr val="FF0000"/>
                </a:solidFill>
                <a:latin typeface="+mj-lt"/>
              </a:rPr>
              <a:t>dibuat</a:t>
            </a:r>
            <a:r>
              <a:rPr lang="en-US" dirty="0">
                <a:solidFill>
                  <a:srgbClr val="FF0000"/>
                </a:solidFill>
                <a:latin typeface="+mj-lt"/>
              </a:rPr>
              <a:t> </a:t>
            </a:r>
            <a:r>
              <a:rPr lang="en-US" dirty="0" err="1">
                <a:solidFill>
                  <a:srgbClr val="FF0000"/>
                </a:solidFill>
                <a:latin typeface="+mj-lt"/>
              </a:rPr>
              <a:t>dulu</a:t>
            </a:r>
            <a:r>
              <a:rPr lang="en-US" dirty="0">
                <a:solidFill>
                  <a:srgbClr val="FF0000"/>
                </a:solidFill>
                <a:latin typeface="+mj-lt"/>
              </a:rPr>
              <a:t> </a:t>
            </a:r>
            <a:r>
              <a:rPr lang="en-US" dirty="0" err="1">
                <a:solidFill>
                  <a:srgbClr val="FF0000"/>
                </a:solidFill>
                <a:latin typeface="+mj-lt"/>
              </a:rPr>
              <a:t>sebelum</a:t>
            </a:r>
            <a:r>
              <a:rPr lang="en-US" dirty="0">
                <a:solidFill>
                  <a:srgbClr val="FF0000"/>
                </a:solidFill>
                <a:latin typeface="+mj-lt"/>
              </a:rPr>
              <a:t> </a:t>
            </a:r>
            <a:r>
              <a:rPr lang="en-US" dirty="0" err="1">
                <a:solidFill>
                  <a:srgbClr val="FF0000"/>
                </a:solidFill>
                <a:latin typeface="+mj-lt"/>
              </a:rPr>
              <a:t>menambahkan</a:t>
            </a:r>
            <a:r>
              <a:rPr lang="en-US" dirty="0">
                <a:solidFill>
                  <a:srgbClr val="FF0000"/>
                </a:solidFill>
                <a:latin typeface="+mj-lt"/>
              </a:rPr>
              <a:t> action/</a:t>
            </a:r>
            <a:r>
              <a:rPr lang="en-US" dirty="0" err="1">
                <a:solidFill>
                  <a:srgbClr val="FF0000"/>
                </a:solidFill>
                <a:latin typeface="+mj-lt"/>
              </a:rPr>
              <a:t>javascript</a:t>
            </a:r>
            <a:r>
              <a:rPr lang="en-US" dirty="0">
                <a:solidFill>
                  <a:srgbClr val="FF0000"/>
                </a:solidFill>
                <a:latin typeface="+mj-lt"/>
              </a:rPr>
              <a:t> </a:t>
            </a:r>
          </a:p>
        </p:txBody>
      </p:sp>
    </p:spTree>
    <p:extLst>
      <p:ext uri="{BB962C8B-B14F-4D97-AF65-F5344CB8AC3E}">
        <p14:creationId xmlns:p14="http://schemas.microsoft.com/office/powerpoint/2010/main" val="1849382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7645042"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Object, Properties dan Method</a:t>
            </a:r>
          </a:p>
        </p:txBody>
      </p:sp>
      <p:graphicFrame>
        <p:nvGraphicFramePr>
          <p:cNvPr id="2" name="Table 1">
            <a:extLst>
              <a:ext uri="{FF2B5EF4-FFF2-40B4-BE49-F238E27FC236}">
                <a16:creationId xmlns:a16="http://schemas.microsoft.com/office/drawing/2014/main" id="{1F859732-3C40-47F0-AE2B-97B473E1BCED}"/>
              </a:ext>
            </a:extLst>
          </p:cNvPr>
          <p:cNvGraphicFramePr>
            <a:graphicFrameLocks noGrp="1"/>
          </p:cNvGraphicFramePr>
          <p:nvPr>
            <p:extLst>
              <p:ext uri="{D42A27DB-BD31-4B8C-83A1-F6EECF244321}">
                <p14:modId xmlns:p14="http://schemas.microsoft.com/office/powerpoint/2010/main" val="2490155098"/>
              </p:ext>
            </p:extLst>
          </p:nvPr>
        </p:nvGraphicFramePr>
        <p:xfrm>
          <a:off x="661987" y="2133600"/>
          <a:ext cx="10988730" cy="3116580"/>
        </p:xfrm>
        <a:graphic>
          <a:graphicData uri="http://schemas.openxmlformats.org/drawingml/2006/table">
            <a:tbl>
              <a:tblPr firstRow="1">
                <a:tableStyleId>{3B4B98B0-60AC-42C2-AFA5-B58CD77FA1E5}</a:tableStyleId>
              </a:tblPr>
              <a:tblGrid>
                <a:gridCol w="4380825">
                  <a:extLst>
                    <a:ext uri="{9D8B030D-6E8A-4147-A177-3AD203B41FA5}">
                      <a16:colId xmlns:a16="http://schemas.microsoft.com/office/drawing/2014/main" val="20000"/>
                    </a:ext>
                  </a:extLst>
                </a:gridCol>
                <a:gridCol w="3589685">
                  <a:extLst>
                    <a:ext uri="{9D8B030D-6E8A-4147-A177-3AD203B41FA5}">
                      <a16:colId xmlns:a16="http://schemas.microsoft.com/office/drawing/2014/main" val="20001"/>
                    </a:ext>
                  </a:extLst>
                </a:gridCol>
                <a:gridCol w="3018220">
                  <a:extLst>
                    <a:ext uri="{9D8B030D-6E8A-4147-A177-3AD203B41FA5}">
                      <a16:colId xmlns:a16="http://schemas.microsoft.com/office/drawing/2014/main" val="20002"/>
                    </a:ext>
                  </a:extLst>
                </a:gridCol>
              </a:tblGrid>
              <a:tr h="384262">
                <a:tc>
                  <a:txBody>
                    <a:bodyPr/>
                    <a:lstStyle/>
                    <a:p>
                      <a:pPr algn="ctr" fontAlgn="t"/>
                      <a:r>
                        <a:rPr lang="en-US" sz="2400" dirty="0">
                          <a:solidFill>
                            <a:sysClr val="windowText" lastClr="000000"/>
                          </a:solidFill>
                          <a:effectLst/>
                        </a:rPr>
                        <a:t>Object</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Properties</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Methods</a:t>
                      </a:r>
                      <a:endParaRPr lang="en-US" sz="2400" dirty="0">
                        <a:solidFill>
                          <a:sysClr val="windowText" lastClr="000000"/>
                        </a:solidFill>
                        <a:effectLst/>
                        <a:latin typeface="verdana"/>
                      </a:endParaRPr>
                    </a:p>
                  </a:txBody>
                  <a:tcPr marL="28575" marR="28575" marT="28575" marB="28575"/>
                </a:tc>
                <a:extLst>
                  <a:ext uri="{0D108BD9-81ED-4DB2-BD59-A6C34878D82A}">
                    <a16:rowId xmlns:a16="http://schemas.microsoft.com/office/drawing/2014/main" val="10000"/>
                  </a:ext>
                </a:extLst>
              </a:tr>
              <a:tr h="2555708">
                <a:tc>
                  <a:txBody>
                    <a:bodyPr/>
                    <a:lstStyle/>
                    <a:p>
                      <a:pPr fontAlgn="t"/>
                      <a:endParaRPr lang="en-US" sz="2400" dirty="0">
                        <a:solidFill>
                          <a:sysClr val="windowText" lastClr="000000"/>
                        </a:solidFill>
                        <a:effectLst/>
                        <a:latin typeface="verdana"/>
                      </a:endParaRPr>
                    </a:p>
                  </a:txBody>
                  <a:tcPr marL="47625" marR="47625" marT="66675" marB="66675"/>
                </a:tc>
                <a:tc>
                  <a:txBody>
                    <a:bodyPr/>
                    <a:lstStyle/>
                    <a:p>
                      <a:pPr algn="ctr" fontAlgn="t"/>
                      <a:r>
                        <a:rPr lang="en-US" sz="2400" dirty="0">
                          <a:solidFill>
                            <a:sysClr val="windowText" lastClr="000000"/>
                          </a:solidFill>
                          <a:effectLst/>
                        </a:rPr>
                        <a:t>car.name = Fiat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car.model</a:t>
                      </a:r>
                      <a:r>
                        <a:rPr lang="en-US" sz="2400" dirty="0">
                          <a:solidFill>
                            <a:sysClr val="windowText" lastClr="000000"/>
                          </a:solidFill>
                          <a:effectLst/>
                        </a:rPr>
                        <a:t> = 500</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car.weight</a:t>
                      </a:r>
                      <a:r>
                        <a:rPr lang="en-US" sz="2400" dirty="0">
                          <a:solidFill>
                            <a:sysClr val="windowText" lastClr="000000"/>
                          </a:solidFill>
                          <a:effectLst/>
                        </a:rPr>
                        <a:t> = 850kg</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car.color</a:t>
                      </a:r>
                      <a:r>
                        <a:rPr lang="en-US" sz="2400" dirty="0">
                          <a:solidFill>
                            <a:sysClr val="windowText" lastClr="000000"/>
                          </a:solidFill>
                          <a:effectLst/>
                        </a:rPr>
                        <a:t> = white</a:t>
                      </a:r>
                      <a:endParaRPr lang="en-US" sz="2400" dirty="0">
                        <a:solidFill>
                          <a:sysClr val="windowText" lastClr="000000"/>
                        </a:solidFill>
                        <a:effectLst/>
                        <a:latin typeface="verdana"/>
                      </a:endParaRPr>
                    </a:p>
                  </a:txBody>
                  <a:tcPr marL="47625" marR="47625" marT="66675" marB="66675"/>
                </a:tc>
                <a:tc>
                  <a:txBody>
                    <a:bodyPr/>
                    <a:lstStyle/>
                    <a:p>
                      <a:pPr algn="ctr" fontAlgn="t"/>
                      <a:br>
                        <a:rPr lang="en-US" sz="2400" dirty="0">
                          <a:solidFill>
                            <a:sysClr val="windowText" lastClr="000000"/>
                          </a:solidFill>
                          <a:effectLst/>
                        </a:rPr>
                      </a:br>
                      <a:r>
                        <a:rPr lang="en-US" sz="2400" dirty="0" err="1">
                          <a:solidFill>
                            <a:sysClr val="windowText" lastClr="000000"/>
                          </a:solidFill>
                          <a:effectLst/>
                        </a:rPr>
                        <a:t>car.start</a:t>
                      </a:r>
                      <a:r>
                        <a:rPr lang="en-US" sz="2400" dirty="0">
                          <a:solidFill>
                            <a:sysClr val="windowText" lastClr="000000"/>
                          </a:solidFill>
                          <a:effectLst/>
                        </a:rPr>
                        <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car.drive</a:t>
                      </a:r>
                      <a:r>
                        <a:rPr lang="en-US" sz="2400" dirty="0">
                          <a:solidFill>
                            <a:sysClr val="windowText" lastClr="000000"/>
                          </a:solidFill>
                          <a:effectLst/>
                        </a:rPr>
                        <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car.brake</a:t>
                      </a:r>
                      <a:r>
                        <a:rPr lang="en-US" sz="2400" dirty="0">
                          <a:solidFill>
                            <a:sysClr val="windowText" lastClr="000000"/>
                          </a:solidFill>
                          <a:effectLst/>
                        </a:rPr>
                        <a:t>()</a:t>
                      </a:r>
                      <a:endParaRPr lang="en-US" sz="2400" dirty="0">
                        <a:solidFill>
                          <a:sysClr val="windowText" lastClr="000000"/>
                        </a:solidFill>
                        <a:effectLst/>
                        <a:latin typeface="verdana"/>
                      </a:endParaRPr>
                    </a:p>
                  </a:txBody>
                  <a:tcPr marL="47625" marR="47625" marT="66675" marB="66675"/>
                </a:tc>
                <a:extLst>
                  <a:ext uri="{0D108BD9-81ED-4DB2-BD59-A6C34878D82A}">
                    <a16:rowId xmlns:a16="http://schemas.microsoft.com/office/drawing/2014/main" val="10001"/>
                  </a:ext>
                </a:extLst>
              </a:tr>
            </a:tbl>
          </a:graphicData>
        </a:graphic>
      </p:graphicFrame>
      <p:sp>
        <p:nvSpPr>
          <p:cNvPr id="4" name="Rectangle 3">
            <a:extLst>
              <a:ext uri="{FF2B5EF4-FFF2-40B4-BE49-F238E27FC236}">
                <a16:creationId xmlns:a16="http://schemas.microsoft.com/office/drawing/2014/main" id="{7F47E5DA-DA3A-4F05-AB3D-7D3FFCC56DA3}"/>
              </a:ext>
            </a:extLst>
          </p:cNvPr>
          <p:cNvSpPr/>
          <p:nvPr/>
        </p:nvSpPr>
        <p:spPr>
          <a:xfrm>
            <a:off x="3489325" y="984379"/>
            <a:ext cx="8305800" cy="830997"/>
          </a:xfrm>
          <a:prstGeom prst="rect">
            <a:avLst/>
          </a:prstGeom>
        </p:spPr>
        <p:txBody>
          <a:bodyPr wrap="square">
            <a:spAutoFit/>
          </a:bodyPr>
          <a:lstStyle/>
          <a:p>
            <a:pPr algn="r"/>
            <a:r>
              <a:rPr lang="en-US" sz="2400" b="1" dirty="0">
                <a:solidFill>
                  <a:srgbClr val="00B050"/>
                </a:solidFill>
              </a:rPr>
              <a:t>Properties</a:t>
            </a:r>
            <a:r>
              <a:rPr lang="en-US" sz="2400" dirty="0">
                <a:solidFill>
                  <a:srgbClr val="00B050"/>
                </a:solidFill>
              </a:rPr>
              <a:t> are </a:t>
            </a:r>
            <a:r>
              <a:rPr lang="en-US" sz="2400" b="1" dirty="0">
                <a:solidFill>
                  <a:srgbClr val="00B050"/>
                </a:solidFill>
              </a:rPr>
              <a:t>values</a:t>
            </a:r>
            <a:r>
              <a:rPr lang="en-US" sz="2400" dirty="0">
                <a:solidFill>
                  <a:srgbClr val="00B050"/>
                </a:solidFill>
              </a:rPr>
              <a:t> associated with objects</a:t>
            </a:r>
          </a:p>
          <a:p>
            <a:pPr algn="r"/>
            <a:r>
              <a:rPr lang="en-US" sz="2400" b="1" dirty="0">
                <a:solidFill>
                  <a:srgbClr val="00B050"/>
                </a:solidFill>
              </a:rPr>
              <a:t>Methods</a:t>
            </a:r>
            <a:r>
              <a:rPr lang="en-US" sz="2400" dirty="0">
                <a:solidFill>
                  <a:srgbClr val="00B050"/>
                </a:solidFill>
              </a:rPr>
              <a:t> are </a:t>
            </a:r>
            <a:r>
              <a:rPr lang="en-US" sz="2400" b="1" dirty="0">
                <a:solidFill>
                  <a:srgbClr val="00B050"/>
                </a:solidFill>
              </a:rPr>
              <a:t>actions</a:t>
            </a:r>
            <a:r>
              <a:rPr lang="en-US" sz="2400" dirty="0">
                <a:solidFill>
                  <a:srgbClr val="00B050"/>
                </a:solidFill>
              </a:rPr>
              <a:t> that objects can perform</a:t>
            </a:r>
          </a:p>
        </p:txBody>
      </p:sp>
      <p:sp>
        <p:nvSpPr>
          <p:cNvPr id="5" name="Rectangle 4">
            <a:extLst>
              <a:ext uri="{FF2B5EF4-FFF2-40B4-BE49-F238E27FC236}">
                <a16:creationId xmlns:a16="http://schemas.microsoft.com/office/drawing/2014/main" id="{5E96C876-80C6-4815-9505-020C6DF7ECA5}"/>
              </a:ext>
            </a:extLst>
          </p:cNvPr>
          <p:cNvSpPr/>
          <p:nvPr/>
        </p:nvSpPr>
        <p:spPr>
          <a:xfrm>
            <a:off x="4674393" y="6029854"/>
            <a:ext cx="3955641" cy="523220"/>
          </a:xfrm>
          <a:prstGeom prst="rect">
            <a:avLst/>
          </a:prstGeom>
        </p:spPr>
        <p:txBody>
          <a:bodyPr wrap="square">
            <a:spAutoFit/>
          </a:bodyPr>
          <a:lstStyle/>
          <a:p>
            <a:r>
              <a:rPr lang="en-US" sz="2800" b="1" dirty="0">
                <a:solidFill>
                  <a:srgbClr val="00B050"/>
                </a:solidFill>
              </a:rPr>
              <a:t>Event: </a:t>
            </a:r>
            <a:r>
              <a:rPr lang="en-US" sz="2800" dirty="0">
                <a:solidFill>
                  <a:srgbClr val="00B050"/>
                </a:solidFill>
              </a:rPr>
              <a:t>The car is starting!</a:t>
            </a:r>
          </a:p>
        </p:txBody>
      </p:sp>
      <p:sp>
        <p:nvSpPr>
          <p:cNvPr id="10" name="Rectangle 9">
            <a:extLst>
              <a:ext uri="{FF2B5EF4-FFF2-40B4-BE49-F238E27FC236}">
                <a16:creationId xmlns:a16="http://schemas.microsoft.com/office/drawing/2014/main" id="{0678367C-CB68-4EC6-9081-A5D3A6390784}"/>
              </a:ext>
            </a:extLst>
          </p:cNvPr>
          <p:cNvSpPr/>
          <p:nvPr/>
        </p:nvSpPr>
        <p:spPr>
          <a:xfrm>
            <a:off x="661987" y="5437245"/>
            <a:ext cx="9979737" cy="461665"/>
          </a:xfrm>
          <a:prstGeom prst="rect">
            <a:avLst/>
          </a:prstGeom>
        </p:spPr>
        <p:txBody>
          <a:bodyPr wrap="square">
            <a:spAutoFit/>
          </a:bodyPr>
          <a:lstStyle/>
          <a:p>
            <a:r>
              <a:rPr lang="en-US" sz="2400" b="1" dirty="0">
                <a:solidFill>
                  <a:srgbClr val="00B050"/>
                </a:solidFill>
              </a:rPr>
              <a:t>Event </a:t>
            </a:r>
            <a:r>
              <a:rPr lang="en-US" sz="2400" dirty="0">
                <a:solidFill>
                  <a:srgbClr val="00B050"/>
                </a:solidFill>
              </a:rPr>
              <a:t>is something happens to the object or the environment around it</a:t>
            </a:r>
          </a:p>
        </p:txBody>
      </p:sp>
      <p:pic>
        <p:nvPicPr>
          <p:cNvPr id="12" name="Picture 3" descr="http://www.w3schools.com/js/objectExplained.gif">
            <a:extLst>
              <a:ext uri="{FF2B5EF4-FFF2-40B4-BE49-F238E27FC236}">
                <a16:creationId xmlns:a16="http://schemas.microsoft.com/office/drawing/2014/main" id="{0EBB7955-1D92-4CE1-A771-E73C64FAFD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9766" t="23677"/>
          <a:stretch/>
        </p:blipFill>
        <p:spPr bwMode="auto">
          <a:xfrm>
            <a:off x="941951" y="2782330"/>
            <a:ext cx="3903578" cy="23208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987778-C5FB-2692-98F9-62C5A885F612}"/>
              </a:ext>
            </a:extLst>
          </p:cNvPr>
          <p:cNvSpPr txBox="1"/>
          <p:nvPr/>
        </p:nvSpPr>
        <p:spPr>
          <a:xfrm>
            <a:off x="513939" y="995259"/>
            <a:ext cx="3809583" cy="738664"/>
          </a:xfrm>
          <a:prstGeom prst="rect">
            <a:avLst/>
          </a:prstGeom>
          <a:noFill/>
        </p:spPr>
        <p:txBody>
          <a:bodyPr wrap="square">
            <a:spAutoFit/>
          </a:bodyPr>
          <a:lstStyle/>
          <a:p>
            <a:pPr algn="just"/>
            <a:r>
              <a:rPr lang="en-US" sz="1400" dirty="0">
                <a:solidFill>
                  <a:srgbClr val="FF0000"/>
                </a:solidFill>
                <a:latin typeface="+mj-lt"/>
              </a:rPr>
              <a:t>Properties : </a:t>
            </a:r>
            <a:r>
              <a:rPr lang="en-US" sz="1400" dirty="0" err="1">
                <a:solidFill>
                  <a:srgbClr val="FF0000"/>
                </a:solidFill>
                <a:latin typeface="+mj-lt"/>
              </a:rPr>
              <a:t>Membantu</a:t>
            </a:r>
            <a:r>
              <a:rPr lang="en-US" sz="1400" dirty="0">
                <a:solidFill>
                  <a:srgbClr val="FF0000"/>
                </a:solidFill>
                <a:latin typeface="+mj-lt"/>
              </a:rPr>
              <a:t> </a:t>
            </a:r>
            <a:r>
              <a:rPr lang="en-US" sz="1400" dirty="0" err="1">
                <a:solidFill>
                  <a:srgbClr val="FF0000"/>
                </a:solidFill>
                <a:latin typeface="+mj-lt"/>
              </a:rPr>
              <a:t>memberikan</a:t>
            </a:r>
            <a:r>
              <a:rPr lang="en-US" sz="1400" dirty="0">
                <a:solidFill>
                  <a:srgbClr val="FF0000"/>
                </a:solidFill>
                <a:latin typeface="+mj-lt"/>
              </a:rPr>
              <a:t> styling </a:t>
            </a:r>
          </a:p>
          <a:p>
            <a:pPr algn="just"/>
            <a:r>
              <a:rPr lang="en-US" sz="1400" dirty="0">
                <a:solidFill>
                  <a:srgbClr val="FF0000"/>
                </a:solidFill>
                <a:latin typeface="+mj-lt"/>
              </a:rPr>
              <a:t>Method : </a:t>
            </a:r>
            <a:r>
              <a:rPr lang="en-US" sz="1400" dirty="0" err="1">
                <a:solidFill>
                  <a:srgbClr val="FF0000"/>
                </a:solidFill>
                <a:latin typeface="+mj-lt"/>
              </a:rPr>
              <a:t>Membantu</a:t>
            </a:r>
            <a:r>
              <a:rPr lang="en-US" sz="1400" dirty="0">
                <a:solidFill>
                  <a:srgbClr val="FF0000"/>
                </a:solidFill>
                <a:latin typeface="+mj-lt"/>
              </a:rPr>
              <a:t> </a:t>
            </a:r>
            <a:r>
              <a:rPr lang="en-US" sz="1400" dirty="0" err="1">
                <a:solidFill>
                  <a:srgbClr val="FF0000"/>
                </a:solidFill>
                <a:latin typeface="+mj-lt"/>
              </a:rPr>
              <a:t>memberikan</a:t>
            </a:r>
            <a:r>
              <a:rPr lang="en-US" sz="1400" dirty="0">
                <a:solidFill>
                  <a:srgbClr val="FF0000"/>
                </a:solidFill>
                <a:latin typeface="+mj-lt"/>
              </a:rPr>
              <a:t> </a:t>
            </a:r>
            <a:r>
              <a:rPr lang="en-US" sz="1400" dirty="0" err="1">
                <a:solidFill>
                  <a:srgbClr val="FF0000"/>
                </a:solidFill>
                <a:latin typeface="+mj-lt"/>
              </a:rPr>
              <a:t>aksi</a:t>
            </a:r>
            <a:r>
              <a:rPr lang="en-US" sz="1400" dirty="0">
                <a:solidFill>
                  <a:srgbClr val="FF0000"/>
                </a:solidFill>
                <a:latin typeface="+mj-lt"/>
              </a:rPr>
              <a:t> </a:t>
            </a:r>
            <a:r>
              <a:rPr lang="en-US" sz="1400" dirty="0" err="1">
                <a:solidFill>
                  <a:srgbClr val="FF0000"/>
                </a:solidFill>
                <a:latin typeface="+mj-lt"/>
              </a:rPr>
              <a:t>ke</a:t>
            </a:r>
            <a:r>
              <a:rPr lang="en-US" sz="1400" dirty="0">
                <a:solidFill>
                  <a:srgbClr val="FF0000"/>
                </a:solidFill>
                <a:latin typeface="+mj-lt"/>
              </a:rPr>
              <a:t> </a:t>
            </a:r>
            <a:r>
              <a:rPr lang="en-US" sz="1400" dirty="0" err="1">
                <a:solidFill>
                  <a:srgbClr val="FF0000"/>
                </a:solidFill>
                <a:latin typeface="+mj-lt"/>
              </a:rPr>
              <a:t>objek</a:t>
            </a:r>
            <a:r>
              <a:rPr lang="en-US" sz="1400" dirty="0">
                <a:solidFill>
                  <a:srgbClr val="FF0000"/>
                </a:solidFill>
                <a:latin typeface="+mj-lt"/>
              </a:rPr>
              <a:t>/model</a:t>
            </a:r>
          </a:p>
        </p:txBody>
      </p:sp>
    </p:spTree>
    <p:extLst>
      <p:ext uri="{BB962C8B-B14F-4D97-AF65-F5344CB8AC3E}">
        <p14:creationId xmlns:p14="http://schemas.microsoft.com/office/powerpoint/2010/main" val="357164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65344" y="523229"/>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1" name="Picture 20">
            <a:extLst>
              <a:ext uri="{FF2B5EF4-FFF2-40B4-BE49-F238E27FC236}">
                <a16:creationId xmlns:a16="http://schemas.microsoft.com/office/drawing/2014/main" id="{C5274ACC-7C23-47FA-B650-C1E6B134B9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2537" y="1707640"/>
            <a:ext cx="11726925" cy="4742958"/>
          </a:xfrm>
          <a:prstGeom prst="rect">
            <a:avLst/>
          </a:prstGeom>
          <a:ln>
            <a:solidFill>
              <a:schemeClr val="accent1"/>
            </a:solidFill>
          </a:ln>
        </p:spPr>
      </p:pic>
      <p:sp>
        <p:nvSpPr>
          <p:cNvPr id="2" name="TextBox 1">
            <a:extLst>
              <a:ext uri="{FF2B5EF4-FFF2-40B4-BE49-F238E27FC236}">
                <a16:creationId xmlns:a16="http://schemas.microsoft.com/office/drawing/2014/main" id="{89C740FE-D2F4-4955-899C-B040ADCAF51C}"/>
              </a:ext>
            </a:extLst>
          </p:cNvPr>
          <p:cNvSpPr txBox="1"/>
          <p:nvPr/>
        </p:nvSpPr>
        <p:spPr>
          <a:xfrm>
            <a:off x="5403744" y="446812"/>
            <a:ext cx="6555718" cy="1200329"/>
          </a:xfrm>
          <a:prstGeom prst="rect">
            <a:avLst/>
          </a:prstGeom>
          <a:noFill/>
        </p:spPr>
        <p:txBody>
          <a:bodyPr wrap="square">
            <a:spAutoFit/>
          </a:bodyPr>
          <a:lstStyle/>
          <a:p>
            <a:pPr algn="ctr"/>
            <a:r>
              <a:rPr lang="en-US" sz="2400" b="1" dirty="0" err="1">
                <a:effectLst/>
                <a:latin typeface="+mj-lt"/>
              </a:rPr>
              <a:t>Javascript</a:t>
            </a:r>
            <a:r>
              <a:rPr lang="en-US" sz="2400" b="1" dirty="0">
                <a:effectLst/>
                <a:latin typeface="+mj-lt"/>
              </a:rPr>
              <a:t> </a:t>
            </a:r>
            <a:r>
              <a:rPr lang="en-US" sz="2400" dirty="0" err="1">
                <a:effectLst/>
                <a:latin typeface="+mj-lt"/>
              </a:rPr>
              <a:t>dikombinasikan</a:t>
            </a:r>
            <a:r>
              <a:rPr lang="en-US" sz="2400" dirty="0">
                <a:effectLst/>
                <a:latin typeface="+mj-lt"/>
              </a:rPr>
              <a:t> </a:t>
            </a:r>
            <a:r>
              <a:rPr lang="en-US" sz="2400" dirty="0" err="1">
                <a:effectLst/>
                <a:latin typeface="+mj-lt"/>
              </a:rPr>
              <a:t>dengan</a:t>
            </a:r>
            <a:r>
              <a:rPr lang="en-US" sz="2400" dirty="0">
                <a:effectLst/>
                <a:latin typeface="+mj-lt"/>
              </a:rPr>
              <a:t> HTML dan CSS </a:t>
            </a:r>
            <a:r>
              <a:rPr lang="en-US" sz="2400" dirty="0" err="1">
                <a:effectLst/>
                <a:latin typeface="+mj-lt"/>
              </a:rPr>
              <a:t>untuk</a:t>
            </a:r>
            <a:r>
              <a:rPr lang="en-US" sz="2400" dirty="0">
                <a:effectLst/>
                <a:latin typeface="+mj-lt"/>
              </a:rPr>
              <a:t> </a:t>
            </a:r>
            <a:r>
              <a:rPr lang="en-US" sz="2400" dirty="0" err="1">
                <a:effectLst/>
                <a:latin typeface="+mj-lt"/>
              </a:rPr>
              <a:t>menyediakan</a:t>
            </a:r>
            <a:r>
              <a:rPr lang="en-US" sz="2400" dirty="0">
                <a:effectLst/>
                <a:latin typeface="+mj-lt"/>
              </a:rPr>
              <a:t> </a:t>
            </a:r>
            <a:r>
              <a:rPr lang="en-US" sz="2400" dirty="0" err="1">
                <a:effectLst/>
                <a:latin typeface="+mj-lt"/>
              </a:rPr>
              <a:t>halaman</a:t>
            </a:r>
            <a:r>
              <a:rPr lang="en-US" sz="2400" dirty="0">
                <a:effectLst/>
                <a:latin typeface="+mj-lt"/>
              </a:rPr>
              <a:t> web yang </a:t>
            </a:r>
            <a:br>
              <a:rPr lang="en-US" sz="2400" dirty="0">
                <a:effectLst/>
                <a:latin typeface="+mj-lt"/>
              </a:rPr>
            </a:br>
            <a:r>
              <a:rPr lang="en-US" sz="2400" i="1" dirty="0" err="1">
                <a:effectLst/>
                <a:latin typeface="+mj-lt"/>
              </a:rPr>
              <a:t>dinamis</a:t>
            </a:r>
            <a:r>
              <a:rPr lang="en-US" sz="2400" i="1" dirty="0">
                <a:effectLst/>
                <a:latin typeface="+mj-lt"/>
              </a:rPr>
              <a:t> </a:t>
            </a:r>
            <a:r>
              <a:rPr lang="en-US" sz="2400" dirty="0">
                <a:effectLst/>
                <a:latin typeface="+mj-lt"/>
              </a:rPr>
              <a:t>dan </a:t>
            </a:r>
            <a:r>
              <a:rPr lang="en-US" sz="2400" i="1" dirty="0" err="1">
                <a:effectLst/>
                <a:latin typeface="+mj-lt"/>
              </a:rPr>
              <a:t>interaktif</a:t>
            </a:r>
            <a:endParaRPr lang="en-US" sz="2400" i="1" dirty="0">
              <a:solidFill>
                <a:srgbClr val="0070C0"/>
              </a:solidFill>
              <a:latin typeface="+mj-lt"/>
            </a:endParaRPr>
          </a:p>
        </p:txBody>
      </p:sp>
      <p:sp>
        <p:nvSpPr>
          <p:cNvPr id="3" name="TextBox 2">
            <a:extLst>
              <a:ext uri="{FF2B5EF4-FFF2-40B4-BE49-F238E27FC236}">
                <a16:creationId xmlns:a16="http://schemas.microsoft.com/office/drawing/2014/main" id="{F1CEA7A9-84C3-D0E9-336F-349385EE465C}"/>
              </a:ext>
            </a:extLst>
          </p:cNvPr>
          <p:cNvSpPr txBox="1"/>
          <p:nvPr/>
        </p:nvSpPr>
        <p:spPr>
          <a:xfrm>
            <a:off x="5746837" y="1877445"/>
            <a:ext cx="6555718" cy="369332"/>
          </a:xfrm>
          <a:prstGeom prst="rect">
            <a:avLst/>
          </a:prstGeom>
          <a:noFill/>
        </p:spPr>
        <p:txBody>
          <a:bodyPr wrap="square">
            <a:spAutoFit/>
          </a:bodyPr>
          <a:lstStyle/>
          <a:p>
            <a:pPr algn="ctr"/>
            <a:r>
              <a:rPr lang="en-US" dirty="0" err="1">
                <a:solidFill>
                  <a:srgbClr val="FF0000"/>
                </a:solidFill>
                <a:latin typeface="+mj-lt"/>
              </a:rPr>
              <a:t>Dapat</a:t>
            </a:r>
            <a:r>
              <a:rPr lang="en-US" dirty="0">
                <a:solidFill>
                  <a:srgbClr val="FF0000"/>
                </a:solidFill>
                <a:latin typeface="+mj-lt"/>
              </a:rPr>
              <a:t> </a:t>
            </a:r>
            <a:r>
              <a:rPr lang="en-US" dirty="0" err="1">
                <a:solidFill>
                  <a:srgbClr val="FF0000"/>
                </a:solidFill>
                <a:latin typeface="+mj-lt"/>
              </a:rPr>
              <a:t>dikombinasikan</a:t>
            </a:r>
            <a:r>
              <a:rPr lang="en-US" dirty="0">
                <a:solidFill>
                  <a:srgbClr val="FF0000"/>
                </a:solidFill>
                <a:latin typeface="+mj-lt"/>
              </a:rPr>
              <a:t> dg </a:t>
            </a:r>
            <a:r>
              <a:rPr lang="en-US" dirty="0" err="1">
                <a:solidFill>
                  <a:srgbClr val="FF0000"/>
                </a:solidFill>
                <a:latin typeface="+mj-lt"/>
              </a:rPr>
              <a:t>hmtl</a:t>
            </a:r>
            <a:r>
              <a:rPr lang="en-US" dirty="0">
                <a:solidFill>
                  <a:srgbClr val="FF0000"/>
                </a:solidFill>
                <a:latin typeface="+mj-lt"/>
              </a:rPr>
              <a:t> dan </a:t>
            </a:r>
            <a:r>
              <a:rPr lang="en-US" dirty="0" err="1">
                <a:solidFill>
                  <a:srgbClr val="FF0000"/>
                </a:solidFill>
                <a:latin typeface="+mj-lt"/>
              </a:rPr>
              <a:t>css</a:t>
            </a:r>
            <a:r>
              <a:rPr lang="en-US" dirty="0">
                <a:solidFill>
                  <a:srgbClr val="FF0000"/>
                </a:solidFill>
                <a:latin typeface="+mj-lt"/>
              </a:rPr>
              <a:t> </a:t>
            </a:r>
            <a:r>
              <a:rPr lang="en-US" dirty="0" err="1">
                <a:solidFill>
                  <a:srgbClr val="FF0000"/>
                </a:solidFill>
                <a:latin typeface="+mj-lt"/>
              </a:rPr>
              <a:t>dalam</a:t>
            </a:r>
            <a:r>
              <a:rPr lang="en-US" dirty="0">
                <a:solidFill>
                  <a:srgbClr val="FF0000"/>
                </a:solidFill>
                <a:latin typeface="+mj-lt"/>
              </a:rPr>
              <a:t> </a:t>
            </a:r>
            <a:r>
              <a:rPr lang="en-US" dirty="0" err="1">
                <a:solidFill>
                  <a:srgbClr val="FF0000"/>
                </a:solidFill>
                <a:latin typeface="+mj-lt"/>
              </a:rPr>
              <a:t>satu</a:t>
            </a:r>
            <a:r>
              <a:rPr lang="en-US" dirty="0">
                <a:solidFill>
                  <a:srgbClr val="FF0000"/>
                </a:solidFill>
                <a:latin typeface="+mj-lt"/>
              </a:rPr>
              <a:t> web </a:t>
            </a:r>
          </a:p>
        </p:txBody>
      </p:sp>
      <p:sp>
        <p:nvSpPr>
          <p:cNvPr id="4" name="TextBox 3">
            <a:extLst>
              <a:ext uri="{FF2B5EF4-FFF2-40B4-BE49-F238E27FC236}">
                <a16:creationId xmlns:a16="http://schemas.microsoft.com/office/drawing/2014/main" id="{D08E01C5-D2F6-FD63-CD92-581A4E4413BA}"/>
              </a:ext>
            </a:extLst>
          </p:cNvPr>
          <p:cNvSpPr txBox="1"/>
          <p:nvPr/>
        </p:nvSpPr>
        <p:spPr>
          <a:xfrm>
            <a:off x="6644672" y="3059668"/>
            <a:ext cx="3354093" cy="369332"/>
          </a:xfrm>
          <a:prstGeom prst="rect">
            <a:avLst/>
          </a:prstGeom>
          <a:noFill/>
        </p:spPr>
        <p:txBody>
          <a:bodyPr wrap="square">
            <a:spAutoFit/>
          </a:bodyPr>
          <a:lstStyle/>
          <a:p>
            <a:pPr algn="ctr"/>
            <a:r>
              <a:rPr lang="en-US" dirty="0" err="1">
                <a:solidFill>
                  <a:srgbClr val="FF0000"/>
                </a:solidFill>
                <a:latin typeface="+mj-lt"/>
              </a:rPr>
              <a:t>Elemen</a:t>
            </a:r>
            <a:r>
              <a:rPr lang="en-US" dirty="0">
                <a:solidFill>
                  <a:srgbClr val="FF0000"/>
                </a:solidFill>
                <a:latin typeface="+mj-lt"/>
              </a:rPr>
              <a:t>/</a:t>
            </a:r>
            <a:r>
              <a:rPr lang="en-US" dirty="0" err="1">
                <a:solidFill>
                  <a:srgbClr val="FF0000"/>
                </a:solidFill>
                <a:latin typeface="+mj-lt"/>
              </a:rPr>
              <a:t>paragraf</a:t>
            </a:r>
            <a:endParaRPr lang="en-US" dirty="0">
              <a:solidFill>
                <a:srgbClr val="FF0000"/>
              </a:solidFill>
              <a:latin typeface="+mj-lt"/>
            </a:endParaRPr>
          </a:p>
        </p:txBody>
      </p:sp>
      <p:sp>
        <p:nvSpPr>
          <p:cNvPr id="5" name="TextBox 4">
            <a:extLst>
              <a:ext uri="{FF2B5EF4-FFF2-40B4-BE49-F238E27FC236}">
                <a16:creationId xmlns:a16="http://schemas.microsoft.com/office/drawing/2014/main" id="{1FA51AC5-34DB-F016-342E-ECDF5CB48EE0}"/>
              </a:ext>
            </a:extLst>
          </p:cNvPr>
          <p:cNvSpPr txBox="1"/>
          <p:nvPr/>
        </p:nvSpPr>
        <p:spPr>
          <a:xfrm>
            <a:off x="4888760" y="3843970"/>
            <a:ext cx="4921162" cy="369332"/>
          </a:xfrm>
          <a:prstGeom prst="rect">
            <a:avLst/>
          </a:prstGeom>
          <a:noFill/>
        </p:spPr>
        <p:txBody>
          <a:bodyPr wrap="square">
            <a:spAutoFit/>
          </a:bodyPr>
          <a:lstStyle/>
          <a:p>
            <a:pPr algn="ctr"/>
            <a:r>
              <a:rPr lang="en-US" dirty="0" err="1">
                <a:solidFill>
                  <a:srgbClr val="FF0000"/>
                </a:solidFill>
                <a:latin typeface="+mj-lt"/>
              </a:rPr>
              <a:t>Tombol</a:t>
            </a:r>
            <a:r>
              <a:rPr lang="en-US" dirty="0">
                <a:solidFill>
                  <a:srgbClr val="FF0000"/>
                </a:solidFill>
                <a:latin typeface="+mj-lt"/>
              </a:rPr>
              <a:t>, </a:t>
            </a:r>
            <a:r>
              <a:rPr lang="en-US" dirty="0" err="1">
                <a:solidFill>
                  <a:srgbClr val="FF0000"/>
                </a:solidFill>
                <a:latin typeface="+mj-lt"/>
              </a:rPr>
              <a:t>mengambil</a:t>
            </a:r>
            <a:r>
              <a:rPr lang="en-US" dirty="0">
                <a:solidFill>
                  <a:srgbClr val="FF0000"/>
                </a:solidFill>
                <a:latin typeface="+mj-lt"/>
              </a:rPr>
              <a:t> </a:t>
            </a:r>
            <a:r>
              <a:rPr lang="en-US" dirty="0" err="1">
                <a:solidFill>
                  <a:srgbClr val="FF0000"/>
                </a:solidFill>
                <a:latin typeface="+mj-lt"/>
              </a:rPr>
              <a:t>elemen</a:t>
            </a:r>
            <a:r>
              <a:rPr lang="en-US" dirty="0">
                <a:solidFill>
                  <a:srgbClr val="FF0000"/>
                </a:solidFill>
                <a:latin typeface="+mj-lt"/>
              </a:rPr>
              <a:t> </a:t>
            </a:r>
            <a:r>
              <a:rPr lang="en-US" dirty="0" err="1">
                <a:solidFill>
                  <a:srgbClr val="FF0000"/>
                </a:solidFill>
                <a:latin typeface="+mj-lt"/>
              </a:rPr>
              <a:t>dengan</a:t>
            </a:r>
            <a:r>
              <a:rPr lang="en-US" dirty="0">
                <a:solidFill>
                  <a:srgbClr val="FF0000"/>
                </a:solidFill>
                <a:latin typeface="+mj-lt"/>
              </a:rPr>
              <a:t> id demo</a:t>
            </a:r>
          </a:p>
        </p:txBody>
      </p:sp>
      <p:sp>
        <p:nvSpPr>
          <p:cNvPr id="7" name="TextBox 6">
            <a:extLst>
              <a:ext uri="{FF2B5EF4-FFF2-40B4-BE49-F238E27FC236}">
                <a16:creationId xmlns:a16="http://schemas.microsoft.com/office/drawing/2014/main" id="{139152F5-EDCA-2FC5-2100-1D709E6CF2E1}"/>
              </a:ext>
            </a:extLst>
          </p:cNvPr>
          <p:cNvSpPr txBox="1"/>
          <p:nvPr/>
        </p:nvSpPr>
        <p:spPr>
          <a:xfrm>
            <a:off x="2228386" y="5147284"/>
            <a:ext cx="4921162" cy="369332"/>
          </a:xfrm>
          <a:prstGeom prst="rect">
            <a:avLst/>
          </a:prstGeom>
          <a:noFill/>
        </p:spPr>
        <p:txBody>
          <a:bodyPr wrap="square">
            <a:spAutoFit/>
          </a:bodyPr>
          <a:lstStyle/>
          <a:p>
            <a:pPr algn="ctr"/>
            <a:r>
              <a:rPr lang="en-US" dirty="0">
                <a:solidFill>
                  <a:srgbClr val="FF0000"/>
                </a:solidFill>
                <a:latin typeface="+mj-lt"/>
              </a:rPr>
              <a:t>Ketika </a:t>
            </a:r>
            <a:r>
              <a:rPr lang="en-US" dirty="0" err="1">
                <a:solidFill>
                  <a:srgbClr val="FF0000"/>
                </a:solidFill>
                <a:latin typeface="+mj-lt"/>
              </a:rPr>
              <a:t>diklik</a:t>
            </a:r>
            <a:r>
              <a:rPr lang="en-US" dirty="0">
                <a:solidFill>
                  <a:srgbClr val="FF0000"/>
                </a:solidFill>
                <a:latin typeface="+mj-lt"/>
              </a:rPr>
              <a:t> </a:t>
            </a:r>
            <a:r>
              <a:rPr lang="en-US" dirty="0" err="1">
                <a:solidFill>
                  <a:srgbClr val="FF0000"/>
                </a:solidFill>
                <a:latin typeface="+mj-lt"/>
              </a:rPr>
              <a:t>akan</a:t>
            </a:r>
            <a:r>
              <a:rPr lang="en-US" dirty="0">
                <a:solidFill>
                  <a:srgbClr val="FF0000"/>
                </a:solidFill>
                <a:latin typeface="+mj-lt"/>
              </a:rPr>
              <a:t> </a:t>
            </a:r>
            <a:r>
              <a:rPr lang="en-US" dirty="0" err="1">
                <a:solidFill>
                  <a:srgbClr val="FF0000"/>
                </a:solidFill>
                <a:latin typeface="+mj-lt"/>
              </a:rPr>
              <a:t>muncul</a:t>
            </a:r>
            <a:r>
              <a:rPr lang="en-US" dirty="0">
                <a:solidFill>
                  <a:srgbClr val="FF0000"/>
                </a:solidFill>
                <a:latin typeface="+mj-lt"/>
              </a:rPr>
              <a:t> ‘hello..’</a:t>
            </a:r>
          </a:p>
        </p:txBody>
      </p:sp>
    </p:spTree>
    <p:extLst>
      <p:ext uri="{BB962C8B-B14F-4D97-AF65-F5344CB8AC3E}">
        <p14:creationId xmlns:p14="http://schemas.microsoft.com/office/powerpoint/2010/main" val="4056284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7333703" y="297732"/>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id="{F6DA1D98-9086-4855-A500-2CB350E33D20}"/>
              </a:ext>
            </a:extLst>
          </p:cNvPr>
          <p:cNvSpPr/>
          <p:nvPr/>
        </p:nvSpPr>
        <p:spPr>
          <a:xfrm>
            <a:off x="1190301" y="5082255"/>
            <a:ext cx="9811398" cy="1200329"/>
          </a:xfrm>
          <a:prstGeom prst="rect">
            <a:avLst/>
          </a:prstGeom>
        </p:spPr>
        <p:txBody>
          <a:bodyPr wrap="square">
            <a:spAutoFit/>
          </a:bodyPr>
          <a:lstStyle/>
          <a:p>
            <a:r>
              <a:rPr lang="en-US" sz="2400" dirty="0">
                <a:latin typeface="Consolas" panose="020B0609020204030204" pitchFamily="49" charset="0"/>
              </a:rPr>
              <a:t>&lt;script&gt;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a:t>
            </a:r>
            <a:r>
              <a:rPr lang="en-US" sz="2400" dirty="0" err="1">
                <a:latin typeface="Consolas" panose="020B0609020204030204" pitchFamily="49" charset="0"/>
              </a:rPr>
              <a:t>teks</a:t>
            </a:r>
            <a:r>
              <a:rPr lang="en-US" sz="2400" dirty="0">
                <a:latin typeface="Consolas" panose="020B0609020204030204" pitchFamily="49" charset="0"/>
              </a:rPr>
              <a:t>").</a:t>
            </a:r>
            <a:r>
              <a:rPr lang="en-US" sz="2400" dirty="0" err="1">
                <a:latin typeface="Consolas" panose="020B0609020204030204" pitchFamily="49" charset="0"/>
              </a:rPr>
              <a:t>style.color</a:t>
            </a:r>
            <a:r>
              <a:rPr lang="en-US" sz="2400" dirty="0">
                <a:latin typeface="Consolas" panose="020B0609020204030204" pitchFamily="49" charset="0"/>
              </a:rPr>
              <a:t>="red";</a:t>
            </a:r>
          </a:p>
          <a:p>
            <a:r>
              <a:rPr lang="en-US" sz="2400" dirty="0">
                <a:latin typeface="Consolas" panose="020B0609020204030204" pitchFamily="49" charset="0"/>
              </a:rPr>
              <a:t>&lt;/script&gt;</a:t>
            </a:r>
          </a:p>
        </p:txBody>
      </p:sp>
      <p:sp>
        <p:nvSpPr>
          <p:cNvPr id="4" name="Rectangle 3">
            <a:extLst>
              <a:ext uri="{FF2B5EF4-FFF2-40B4-BE49-F238E27FC236}">
                <a16:creationId xmlns:a16="http://schemas.microsoft.com/office/drawing/2014/main" id="{1DCCFBEB-078F-48B4-92B2-727E086527BA}"/>
              </a:ext>
            </a:extLst>
          </p:cNvPr>
          <p:cNvSpPr/>
          <p:nvPr/>
        </p:nvSpPr>
        <p:spPr>
          <a:xfrm>
            <a:off x="1190301" y="1651779"/>
            <a:ext cx="9811398" cy="2677656"/>
          </a:xfrm>
          <a:prstGeom prst="rect">
            <a:avLst/>
          </a:prstGeom>
        </p:spPr>
        <p:txBody>
          <a:bodyPr wrap="square">
            <a:spAutoFit/>
          </a:bodyPr>
          <a:lstStyle/>
          <a:p>
            <a:r>
              <a:rPr lang="en-US" sz="2400" dirty="0">
                <a:latin typeface="Consolas" panose="020B0609020204030204" pitchFamily="49" charset="0"/>
              </a:rPr>
              <a:t>&lt;html&gt;</a:t>
            </a:r>
          </a:p>
          <a:p>
            <a:r>
              <a:rPr lang="en-US" sz="2400" dirty="0">
                <a:latin typeface="Consolas" panose="020B0609020204030204" pitchFamily="49" charset="0"/>
              </a:rPr>
              <a:t>&lt;body&gt;</a:t>
            </a:r>
          </a:p>
          <a:p>
            <a:r>
              <a:rPr lang="en-US" sz="2400" dirty="0">
                <a:latin typeface="Consolas" panose="020B0609020204030204" pitchFamily="49" charset="0"/>
              </a:rPr>
              <a:t>     &lt;h1 id=“</a:t>
            </a:r>
            <a:r>
              <a:rPr lang="en-US" sz="2400" dirty="0" err="1">
                <a:latin typeface="Consolas" panose="020B0609020204030204" pitchFamily="49" charset="0"/>
              </a:rPr>
              <a:t>teks</a:t>
            </a:r>
            <a:r>
              <a:rPr lang="en-US" sz="2400" dirty="0">
                <a:latin typeface="Consolas" panose="020B0609020204030204" pitchFamily="49" charset="0"/>
              </a:rPr>
              <a:t>” style=“</a:t>
            </a:r>
            <a:r>
              <a:rPr lang="en-US" sz="2400" dirty="0" err="1">
                <a:latin typeface="Consolas" panose="020B0609020204030204" pitchFamily="49" charset="0"/>
              </a:rPr>
              <a:t>color:blue</a:t>
            </a:r>
            <a:r>
              <a:rPr lang="en-US" sz="2400" dirty="0">
                <a:latin typeface="Consolas" panose="020B0609020204030204" pitchFamily="49" charset="0"/>
              </a:rPr>
              <a:t>”&gt; </a:t>
            </a:r>
            <a:br>
              <a:rPr lang="en-US" sz="2400" dirty="0">
                <a:latin typeface="Consolas" panose="020B0609020204030204" pitchFamily="49" charset="0"/>
              </a:rPr>
            </a:br>
            <a:r>
              <a:rPr lang="en-US" sz="2400" dirty="0">
                <a:latin typeface="Consolas" panose="020B0609020204030204" pitchFamily="49" charset="0"/>
              </a:rPr>
              <a:t>	Text </a:t>
            </a:r>
            <a:r>
              <a:rPr lang="en-US" sz="2400" dirty="0" err="1">
                <a:latin typeface="Consolas" panose="020B0609020204030204" pitchFamily="49" charset="0"/>
              </a:rPr>
              <a:t>ini</a:t>
            </a:r>
            <a:r>
              <a:rPr lang="en-US" sz="2400" dirty="0">
                <a:latin typeface="Consolas" panose="020B0609020204030204" pitchFamily="49" charset="0"/>
              </a:rPr>
              <a:t> </a:t>
            </a:r>
            <a:r>
              <a:rPr lang="en-US" sz="2400" dirty="0" err="1">
                <a:latin typeface="Consolas" panose="020B0609020204030204" pitchFamily="49" charset="0"/>
              </a:rPr>
              <a:t>aslinya</a:t>
            </a:r>
            <a:r>
              <a:rPr lang="en-US" sz="2400" dirty="0">
                <a:latin typeface="Consolas" panose="020B0609020204030204" pitchFamily="49" charset="0"/>
              </a:rPr>
              <a:t> </a:t>
            </a:r>
            <a:r>
              <a:rPr lang="en-US" sz="2400" dirty="0" err="1">
                <a:latin typeface="Consolas" panose="020B0609020204030204" pitchFamily="49" charset="0"/>
              </a:rPr>
              <a:t>warna</a:t>
            </a:r>
            <a:r>
              <a:rPr lang="en-US" sz="2400" dirty="0">
                <a:latin typeface="Consolas" panose="020B0609020204030204" pitchFamily="49" charset="0"/>
              </a:rPr>
              <a:t> </a:t>
            </a:r>
            <a:r>
              <a:rPr lang="en-US" sz="2400" dirty="0" err="1">
                <a:latin typeface="Consolas" panose="020B0609020204030204" pitchFamily="49" charset="0"/>
              </a:rPr>
              <a:t>biru</a:t>
            </a:r>
            <a:r>
              <a:rPr lang="en-US" sz="2400" dirty="0">
                <a:latin typeface="Consolas" panose="020B0609020204030204" pitchFamily="49" charset="0"/>
              </a:rPr>
              <a:t> &lt;/h1&gt;</a:t>
            </a:r>
          </a:p>
          <a:p>
            <a:r>
              <a:rPr lang="en-US" sz="2400" dirty="0">
                <a:latin typeface="Consolas" panose="020B0609020204030204" pitchFamily="49" charset="0"/>
              </a:rPr>
              <a:t>      …</a:t>
            </a:r>
          </a:p>
          <a:p>
            <a:r>
              <a:rPr lang="en-US" sz="2400" dirty="0">
                <a:latin typeface="Consolas" panose="020B0609020204030204" pitchFamily="49" charset="0"/>
              </a:rPr>
              <a:t>&lt;/body&gt;</a:t>
            </a:r>
          </a:p>
          <a:p>
            <a:r>
              <a:rPr lang="en-US" sz="2400" dirty="0">
                <a:latin typeface="Consolas" panose="020B0609020204030204" pitchFamily="49" charset="0"/>
              </a:rPr>
              <a:t>&lt;/html&gt;</a:t>
            </a:r>
          </a:p>
        </p:txBody>
      </p:sp>
      <p:sp>
        <p:nvSpPr>
          <p:cNvPr id="8" name="Rectangle 7">
            <a:extLst>
              <a:ext uri="{FF2B5EF4-FFF2-40B4-BE49-F238E27FC236}">
                <a16:creationId xmlns:a16="http://schemas.microsoft.com/office/drawing/2014/main" id="{5F164399-7570-4BAB-98EB-F308DDD9C8B9}"/>
              </a:ext>
            </a:extLst>
          </p:cNvPr>
          <p:cNvSpPr/>
          <p:nvPr/>
        </p:nvSpPr>
        <p:spPr>
          <a:xfrm>
            <a:off x="475854" y="4467388"/>
            <a:ext cx="7162800" cy="523220"/>
          </a:xfrm>
          <a:prstGeom prst="rect">
            <a:avLst/>
          </a:prstGeom>
        </p:spPr>
        <p:txBody>
          <a:bodyPr wrap="square">
            <a:spAutoFit/>
          </a:bodyPr>
          <a:lstStyle/>
          <a:p>
            <a:r>
              <a:rPr lang="en-US" sz="2800" b="1" i="1" dirty="0" err="1">
                <a:latin typeface="+mj-lt"/>
              </a:rPr>
              <a:t>Javascript</a:t>
            </a:r>
            <a:r>
              <a:rPr lang="en-US" sz="2800" b="1" i="1" dirty="0">
                <a:latin typeface="+mj-lt"/>
              </a:rPr>
              <a:t> (</a:t>
            </a:r>
            <a:r>
              <a:rPr lang="en-US" sz="2800" b="1" i="1" dirty="0" err="1">
                <a:latin typeface="+mj-lt"/>
              </a:rPr>
              <a:t>isikan</a:t>
            </a:r>
            <a:r>
              <a:rPr lang="en-US" sz="2800" b="1" i="1" dirty="0">
                <a:latin typeface="+mj-lt"/>
              </a:rPr>
              <a:t> </a:t>
            </a:r>
            <a:r>
              <a:rPr lang="en-US" sz="2800" b="1" i="1" dirty="0" err="1">
                <a:latin typeface="+mj-lt"/>
              </a:rPr>
              <a:t>pada</a:t>
            </a:r>
            <a:r>
              <a:rPr lang="en-US" sz="2800" b="1" i="1" dirty="0">
                <a:latin typeface="+mj-lt"/>
              </a:rPr>
              <a:t> </a:t>
            </a:r>
            <a:r>
              <a:rPr lang="en-US" sz="2800" b="1" i="1" dirty="0" err="1">
                <a:latin typeface="+mj-lt"/>
              </a:rPr>
              <a:t>titik-titik</a:t>
            </a:r>
            <a:r>
              <a:rPr lang="en-US" sz="2800" b="1" i="1" dirty="0">
                <a:latin typeface="+mj-lt"/>
              </a:rPr>
              <a:t> di </a:t>
            </a:r>
            <a:r>
              <a:rPr lang="en-US" sz="2800" b="1" i="1" dirty="0" err="1">
                <a:latin typeface="+mj-lt"/>
              </a:rPr>
              <a:t>atas</a:t>
            </a:r>
            <a:r>
              <a:rPr lang="en-US" sz="2800" b="1" i="1" dirty="0">
                <a:latin typeface="+mj-lt"/>
              </a:rPr>
              <a:t>):</a:t>
            </a:r>
          </a:p>
        </p:txBody>
      </p:sp>
      <p:sp>
        <p:nvSpPr>
          <p:cNvPr id="10" name="Rectangle 9">
            <a:extLst>
              <a:ext uri="{FF2B5EF4-FFF2-40B4-BE49-F238E27FC236}">
                <a16:creationId xmlns:a16="http://schemas.microsoft.com/office/drawing/2014/main" id="{FB1F0DAF-63B0-49B6-9E9B-F2D05FDA302D}"/>
              </a:ext>
            </a:extLst>
          </p:cNvPr>
          <p:cNvSpPr/>
          <p:nvPr/>
        </p:nvSpPr>
        <p:spPr>
          <a:xfrm>
            <a:off x="475854" y="1058436"/>
            <a:ext cx="7162800" cy="523220"/>
          </a:xfrm>
          <a:prstGeom prst="rect">
            <a:avLst/>
          </a:prstGeom>
        </p:spPr>
        <p:txBody>
          <a:bodyPr wrap="square">
            <a:spAutoFit/>
          </a:bodyPr>
          <a:lstStyle/>
          <a:p>
            <a:r>
              <a:rPr lang="en-US" sz="2800" b="1" i="1" dirty="0">
                <a:latin typeface="+mj-lt"/>
              </a:rPr>
              <a:t>HTML </a:t>
            </a:r>
            <a:r>
              <a:rPr lang="en-US" sz="2800" b="1" i="1" dirty="0" err="1">
                <a:latin typeface="+mj-lt"/>
              </a:rPr>
              <a:t>dan</a:t>
            </a:r>
            <a:r>
              <a:rPr lang="en-US" sz="2800" b="1" i="1" dirty="0">
                <a:latin typeface="+mj-lt"/>
              </a:rPr>
              <a:t> CSS:</a:t>
            </a:r>
          </a:p>
        </p:txBody>
      </p:sp>
      <p:sp>
        <p:nvSpPr>
          <p:cNvPr id="5" name="TextBox 4">
            <a:extLst>
              <a:ext uri="{FF2B5EF4-FFF2-40B4-BE49-F238E27FC236}">
                <a16:creationId xmlns:a16="http://schemas.microsoft.com/office/drawing/2014/main" id="{58CCF10C-6DE8-8EA8-B16D-F744AD5F0B6D}"/>
              </a:ext>
            </a:extLst>
          </p:cNvPr>
          <p:cNvSpPr txBox="1"/>
          <p:nvPr/>
        </p:nvSpPr>
        <p:spPr>
          <a:xfrm>
            <a:off x="2427166" y="1863707"/>
            <a:ext cx="8128191" cy="369332"/>
          </a:xfrm>
          <a:prstGeom prst="rect">
            <a:avLst/>
          </a:prstGeom>
          <a:noFill/>
        </p:spPr>
        <p:txBody>
          <a:bodyPr wrap="square">
            <a:spAutoFit/>
          </a:bodyPr>
          <a:lstStyle/>
          <a:p>
            <a:pPr algn="just"/>
            <a:r>
              <a:rPr lang="en-US" dirty="0" err="1">
                <a:solidFill>
                  <a:srgbClr val="FF0000"/>
                </a:solidFill>
                <a:latin typeface="+mj-lt"/>
              </a:rPr>
              <a:t>Dikasih</a:t>
            </a:r>
            <a:r>
              <a:rPr lang="en-US" dirty="0">
                <a:solidFill>
                  <a:srgbClr val="FF0000"/>
                </a:solidFill>
                <a:latin typeface="+mj-lt"/>
              </a:rPr>
              <a:t> id </a:t>
            </a:r>
            <a:r>
              <a:rPr lang="en-US" dirty="0" err="1">
                <a:solidFill>
                  <a:srgbClr val="FF0000"/>
                </a:solidFill>
                <a:latin typeface="+mj-lt"/>
              </a:rPr>
              <a:t>karna</a:t>
            </a:r>
            <a:r>
              <a:rPr lang="en-US" dirty="0">
                <a:solidFill>
                  <a:srgbClr val="FF0000"/>
                </a:solidFill>
                <a:latin typeface="+mj-lt"/>
              </a:rPr>
              <a:t> </a:t>
            </a:r>
            <a:r>
              <a:rPr lang="en-US" dirty="0" err="1">
                <a:solidFill>
                  <a:srgbClr val="FF0000"/>
                </a:solidFill>
                <a:latin typeface="+mj-lt"/>
              </a:rPr>
              <a:t>biar</a:t>
            </a:r>
            <a:r>
              <a:rPr lang="en-US" dirty="0">
                <a:solidFill>
                  <a:srgbClr val="FF0000"/>
                </a:solidFill>
                <a:latin typeface="+mj-lt"/>
              </a:rPr>
              <a:t> tau </a:t>
            </a:r>
            <a:r>
              <a:rPr lang="en-US" dirty="0" err="1">
                <a:solidFill>
                  <a:srgbClr val="FF0000"/>
                </a:solidFill>
                <a:latin typeface="+mj-lt"/>
              </a:rPr>
              <a:t>elemennya</a:t>
            </a:r>
            <a:r>
              <a:rPr lang="en-US" dirty="0">
                <a:solidFill>
                  <a:srgbClr val="FF0000"/>
                </a:solidFill>
                <a:latin typeface="+mj-lt"/>
              </a:rPr>
              <a:t>, </a:t>
            </a:r>
            <a:r>
              <a:rPr lang="en-US" dirty="0" err="1">
                <a:solidFill>
                  <a:srgbClr val="FF0000"/>
                </a:solidFill>
                <a:latin typeface="+mj-lt"/>
              </a:rPr>
              <a:t>shg</a:t>
            </a:r>
            <a:r>
              <a:rPr lang="en-US" dirty="0">
                <a:solidFill>
                  <a:srgbClr val="FF0000"/>
                </a:solidFill>
                <a:latin typeface="+mj-lt"/>
              </a:rPr>
              <a:t> </a:t>
            </a:r>
            <a:r>
              <a:rPr lang="en-US" dirty="0" err="1">
                <a:solidFill>
                  <a:srgbClr val="FF0000"/>
                </a:solidFill>
                <a:latin typeface="+mj-lt"/>
              </a:rPr>
              <a:t>memudahkan</a:t>
            </a:r>
            <a:r>
              <a:rPr lang="en-US" dirty="0">
                <a:solidFill>
                  <a:srgbClr val="FF0000"/>
                </a:solidFill>
                <a:latin typeface="+mj-lt"/>
              </a:rPr>
              <a:t> </a:t>
            </a:r>
            <a:r>
              <a:rPr lang="en-US" dirty="0" err="1">
                <a:solidFill>
                  <a:srgbClr val="FF0000"/>
                </a:solidFill>
                <a:latin typeface="+mj-lt"/>
              </a:rPr>
              <a:t>penyusunan</a:t>
            </a:r>
            <a:r>
              <a:rPr lang="en-US" dirty="0">
                <a:solidFill>
                  <a:srgbClr val="FF0000"/>
                </a:solidFill>
                <a:latin typeface="+mj-lt"/>
              </a:rPr>
              <a:t> java script </a:t>
            </a:r>
          </a:p>
        </p:txBody>
      </p:sp>
    </p:spTree>
    <p:extLst>
      <p:ext uri="{BB962C8B-B14F-4D97-AF65-F5344CB8AC3E}">
        <p14:creationId xmlns:p14="http://schemas.microsoft.com/office/powerpoint/2010/main" val="155451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2" name="Table 1">
            <a:extLst>
              <a:ext uri="{FF2B5EF4-FFF2-40B4-BE49-F238E27FC236}">
                <a16:creationId xmlns:a16="http://schemas.microsoft.com/office/drawing/2014/main" id="{78EA8094-69EA-4775-9413-0F1F680BD45B}"/>
              </a:ext>
            </a:extLst>
          </p:cNvPr>
          <p:cNvGraphicFramePr>
            <a:graphicFrameLocks noGrp="1"/>
          </p:cNvGraphicFramePr>
          <p:nvPr/>
        </p:nvGraphicFramePr>
        <p:xfrm>
          <a:off x="319306" y="1074367"/>
          <a:ext cx="11553387" cy="5588966"/>
        </p:xfrm>
        <a:graphic>
          <a:graphicData uri="http://schemas.openxmlformats.org/drawingml/2006/table">
            <a:tbl>
              <a:tblPr firstRow="1" bandRow="1">
                <a:tableStyleId>{3B4B98B0-60AC-42C2-AFA5-B58CD77FA1E5}</a:tableStyleId>
              </a:tblPr>
              <a:tblGrid>
                <a:gridCol w="1037787">
                  <a:extLst>
                    <a:ext uri="{9D8B030D-6E8A-4147-A177-3AD203B41FA5}">
                      <a16:colId xmlns:a16="http://schemas.microsoft.com/office/drawing/2014/main" val="20000"/>
                    </a:ext>
                  </a:extLst>
                </a:gridCol>
                <a:gridCol w="3531476">
                  <a:extLst>
                    <a:ext uri="{9D8B030D-6E8A-4147-A177-3AD203B41FA5}">
                      <a16:colId xmlns:a16="http://schemas.microsoft.com/office/drawing/2014/main" val="20001"/>
                    </a:ext>
                  </a:extLst>
                </a:gridCol>
                <a:gridCol w="6984124">
                  <a:extLst>
                    <a:ext uri="{9D8B030D-6E8A-4147-A177-3AD203B41FA5}">
                      <a16:colId xmlns:a16="http://schemas.microsoft.com/office/drawing/2014/main" val="20002"/>
                    </a:ext>
                  </a:extLst>
                </a:gridCol>
              </a:tblGrid>
              <a:tr h="712947">
                <a:tc>
                  <a:txBody>
                    <a:bodyPr/>
                    <a:lstStyle/>
                    <a:p>
                      <a:endParaRPr lang="en-US" sz="2400" dirty="0">
                        <a:latin typeface="+mj-lt"/>
                      </a:endParaRPr>
                    </a:p>
                  </a:txBody>
                  <a:tcPr/>
                </a:tc>
                <a:tc>
                  <a:txBody>
                    <a:bodyPr/>
                    <a:lstStyle/>
                    <a:p>
                      <a:pPr algn="ctr"/>
                      <a:r>
                        <a:rPr lang="en-US" sz="2400" dirty="0">
                          <a:latin typeface="+mj-lt"/>
                        </a:rPr>
                        <a:t>How?</a:t>
                      </a:r>
                    </a:p>
                  </a:txBody>
                  <a:tcPr anchor="ctr"/>
                </a:tc>
                <a:tc>
                  <a:txBody>
                    <a:bodyPr/>
                    <a:lstStyle/>
                    <a:p>
                      <a:pPr algn="ctr"/>
                      <a:r>
                        <a:rPr lang="en-US" sz="2400" dirty="0">
                          <a:latin typeface="+mj-lt"/>
                        </a:rPr>
                        <a:t>Examples</a:t>
                      </a:r>
                    </a:p>
                  </a:txBody>
                  <a:tcPr anchor="ctr"/>
                </a:tc>
                <a:extLst>
                  <a:ext uri="{0D108BD9-81ED-4DB2-BD59-A6C34878D82A}">
                    <a16:rowId xmlns:a16="http://schemas.microsoft.com/office/drawing/2014/main" val="10000"/>
                  </a:ext>
                </a:extLst>
              </a:tr>
              <a:tr h="769109">
                <a:tc>
                  <a:txBody>
                    <a:bodyPr/>
                    <a:lstStyle/>
                    <a:p>
                      <a:pPr algn="ctr"/>
                      <a:r>
                        <a:rPr lang="en-US" sz="2400" dirty="0">
                          <a:latin typeface="+mj-lt"/>
                        </a:rPr>
                        <a:t>1</a:t>
                      </a:r>
                    </a:p>
                  </a:txBody>
                  <a:tcPr anchor="ctr"/>
                </a:tc>
                <a:tc>
                  <a:txBody>
                    <a:bodyPr/>
                    <a:lstStyle/>
                    <a:p>
                      <a:pPr algn="ctr"/>
                      <a:r>
                        <a:rPr lang="en-US" sz="2400" dirty="0">
                          <a:latin typeface="+mj-lt"/>
                        </a:rPr>
                        <a:t>External Link</a:t>
                      </a:r>
                      <a:endParaRPr lang="en-US" sz="2400" b="1" i="1" dirty="0">
                        <a:latin typeface="+mj-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mj-lt"/>
                        </a:rPr>
                        <a:t>&lt;script </a:t>
                      </a:r>
                      <a:r>
                        <a:rPr lang="en-US" sz="2400" dirty="0" err="1">
                          <a:latin typeface="+mj-lt"/>
                        </a:rPr>
                        <a:t>src</a:t>
                      </a:r>
                      <a:r>
                        <a:rPr lang="en-US" sz="2400" dirty="0">
                          <a:latin typeface="+mj-lt"/>
                        </a:rPr>
                        <a:t>=“peringatan.js” /&gt;</a:t>
                      </a:r>
                    </a:p>
                  </a:txBody>
                  <a:tcPr anchor="ctr"/>
                </a:tc>
                <a:extLst>
                  <a:ext uri="{0D108BD9-81ED-4DB2-BD59-A6C34878D82A}">
                    <a16:rowId xmlns:a16="http://schemas.microsoft.com/office/drawing/2014/main" val="10001"/>
                  </a:ext>
                </a:extLst>
              </a:tr>
              <a:tr h="1235047">
                <a:tc>
                  <a:txBody>
                    <a:bodyPr/>
                    <a:lstStyle/>
                    <a:p>
                      <a:pPr algn="ctr"/>
                      <a:r>
                        <a:rPr lang="en-US" sz="2400" dirty="0">
                          <a:latin typeface="+mj-lt"/>
                        </a:rPr>
                        <a:t>2</a:t>
                      </a:r>
                    </a:p>
                  </a:txBody>
                  <a:tcPr anchor="ctr"/>
                </a:tc>
                <a:tc>
                  <a:txBody>
                    <a:bodyPr/>
                    <a:lstStyle/>
                    <a:p>
                      <a:pPr algn="ctr"/>
                      <a:r>
                        <a:rPr lang="en-US" sz="2400" dirty="0">
                          <a:latin typeface="+mj-lt"/>
                        </a:rPr>
                        <a:t>Embed in HTML</a:t>
                      </a:r>
                      <a:endParaRPr lang="en-US" sz="2400" b="1" i="1" dirty="0">
                        <a:latin typeface="+mj-lt"/>
                      </a:endParaRPr>
                    </a:p>
                  </a:txBody>
                  <a:tcPr anchor="ctr"/>
                </a:tc>
                <a:tc>
                  <a:txBody>
                    <a:bodyPr/>
                    <a:lstStyle/>
                    <a:p>
                      <a:r>
                        <a:rPr lang="en-US" sz="2400" dirty="0">
                          <a:latin typeface="+mj-lt"/>
                        </a:rPr>
                        <a:t>&lt;script&gt;</a:t>
                      </a:r>
                    </a:p>
                    <a:p>
                      <a:r>
                        <a:rPr lang="en-US" sz="2400" dirty="0">
                          <a:latin typeface="+mj-lt"/>
                        </a:rPr>
                        <a:t>     </a:t>
                      </a:r>
                      <a:r>
                        <a:rPr lang="en-US" sz="2400" dirty="0" err="1">
                          <a:latin typeface="+mj-lt"/>
                        </a:rPr>
                        <a:t>window.alert</a:t>
                      </a:r>
                      <a:r>
                        <a:rPr lang="en-US" sz="2400" dirty="0">
                          <a:latin typeface="+mj-lt"/>
                        </a:rPr>
                        <a:t>(‘</a:t>
                      </a:r>
                      <a:r>
                        <a:rPr lang="en-US" sz="2400" dirty="0" err="1">
                          <a:latin typeface="+mj-lt"/>
                        </a:rPr>
                        <a:t>peringatan</a:t>
                      </a:r>
                      <a:r>
                        <a:rPr lang="en-US" sz="2400" dirty="0">
                          <a:latin typeface="+mj-lt"/>
                        </a:rPr>
                        <a:t>!’);</a:t>
                      </a:r>
                    </a:p>
                    <a:p>
                      <a:r>
                        <a:rPr lang="en-US" sz="2400" dirty="0">
                          <a:latin typeface="+mj-lt"/>
                        </a:rPr>
                        <a:t>&lt;/script&gt;</a:t>
                      </a:r>
                    </a:p>
                  </a:txBody>
                  <a:tcPr anchor="ctr"/>
                </a:tc>
                <a:extLst>
                  <a:ext uri="{0D108BD9-81ED-4DB2-BD59-A6C34878D82A}">
                    <a16:rowId xmlns:a16="http://schemas.microsoft.com/office/drawing/2014/main" val="10002"/>
                  </a:ext>
                </a:extLst>
              </a:tr>
              <a:tr h="1317383">
                <a:tc>
                  <a:txBody>
                    <a:bodyPr/>
                    <a:lstStyle/>
                    <a:p>
                      <a:pPr algn="ctr"/>
                      <a:r>
                        <a:rPr lang="en-US" sz="2400" dirty="0">
                          <a:latin typeface="+mj-lt"/>
                        </a:rPr>
                        <a:t>3</a:t>
                      </a:r>
                    </a:p>
                  </a:txBody>
                  <a:tcPr anchor="ctr"/>
                </a:tc>
                <a:tc>
                  <a:txBody>
                    <a:bodyPr/>
                    <a:lstStyle/>
                    <a:p>
                      <a:pPr algn="ctr" rtl="0"/>
                      <a:r>
                        <a:rPr lang="en-US" sz="2400" b="0" dirty="0">
                          <a:latin typeface="+mj-lt"/>
                        </a:rPr>
                        <a:t>Inline html tag</a:t>
                      </a:r>
                      <a:endParaRPr lang="en-US" sz="2400" b="0" i="0" dirty="0">
                        <a:latin typeface="+mj-lt"/>
                      </a:endParaRPr>
                    </a:p>
                  </a:txBody>
                  <a:tcPr anchor="ctr"/>
                </a:tc>
                <a:tc>
                  <a:txBody>
                    <a:bodyPr/>
                    <a:lstStyle/>
                    <a:p>
                      <a:r>
                        <a:rPr lang="en-US" sz="2400" dirty="0">
                          <a:latin typeface="+mj-lt"/>
                        </a:rPr>
                        <a:t>&lt;button type="button"</a:t>
                      </a:r>
                    </a:p>
                    <a:p>
                      <a:r>
                        <a:rPr lang="en-US" sz="2400" dirty="0" err="1">
                          <a:latin typeface="+mj-lt"/>
                        </a:rPr>
                        <a:t>onclick</a:t>
                      </a:r>
                      <a:r>
                        <a:rPr lang="en-US" sz="2400" dirty="0">
                          <a:latin typeface="+mj-lt"/>
                        </a:rPr>
                        <a:t>="</a:t>
                      </a:r>
                      <a:r>
                        <a:rPr lang="en-US" sz="2400" dirty="0" err="1">
                          <a:latin typeface="+mj-lt"/>
                        </a:rPr>
                        <a:t>document.getElementById</a:t>
                      </a:r>
                      <a:r>
                        <a:rPr lang="en-US" sz="2400" dirty="0">
                          <a:latin typeface="+mj-lt"/>
                        </a:rPr>
                        <a:t>('demo').</a:t>
                      </a:r>
                      <a:r>
                        <a:rPr lang="en-US" sz="2400" dirty="0" err="1">
                          <a:latin typeface="+mj-lt"/>
                        </a:rPr>
                        <a:t>innerHTML</a:t>
                      </a:r>
                      <a:r>
                        <a:rPr lang="en-US" sz="2400" dirty="0">
                          <a:latin typeface="+mj-lt"/>
                        </a:rPr>
                        <a:t> = Date()"&gt;</a:t>
                      </a:r>
                    </a:p>
                    <a:p>
                      <a:r>
                        <a:rPr lang="en-US" sz="2400" dirty="0">
                          <a:latin typeface="+mj-lt"/>
                        </a:rPr>
                        <a:t>Click me to display Date and Time.&lt;/button&gt;</a:t>
                      </a:r>
                    </a:p>
                  </a:txBody>
                  <a:tcPr anchor="ctr"/>
                </a:tc>
                <a:extLst>
                  <a:ext uri="{0D108BD9-81ED-4DB2-BD59-A6C34878D82A}">
                    <a16:rowId xmlns:a16="http://schemas.microsoft.com/office/drawing/2014/main" val="10003"/>
                  </a:ext>
                </a:extLst>
              </a:tr>
              <a:tr h="1317383">
                <a:tc>
                  <a:txBody>
                    <a:bodyPr/>
                    <a:lstStyle/>
                    <a:p>
                      <a:pPr algn="ctr"/>
                      <a:r>
                        <a:rPr lang="en-US" sz="2400" dirty="0">
                          <a:latin typeface="+mj-lt"/>
                        </a:rPr>
                        <a:t>4</a:t>
                      </a:r>
                    </a:p>
                  </a:txBody>
                  <a:tcPr anchor="ctr"/>
                </a:tc>
                <a:tc>
                  <a:txBody>
                    <a:bodyPr/>
                    <a:lstStyle/>
                    <a:p>
                      <a:pPr algn="ctr" rtl="0"/>
                      <a:r>
                        <a:rPr lang="en-US" sz="2400" b="0" dirty="0">
                          <a:latin typeface="+mj-lt"/>
                        </a:rPr>
                        <a:t>Import from</a:t>
                      </a:r>
                      <a:r>
                        <a:rPr lang="en-US" sz="2400" b="0" baseline="0" dirty="0">
                          <a:latin typeface="+mj-lt"/>
                        </a:rPr>
                        <a:t> other JS</a:t>
                      </a:r>
                      <a:endParaRPr lang="en-US" sz="2400" b="0" i="0" dirty="0">
                        <a:latin typeface="+mj-lt"/>
                      </a:endParaRPr>
                    </a:p>
                  </a:txBody>
                  <a:tcPr anchor="ctr"/>
                </a:tc>
                <a:tc>
                  <a:txBody>
                    <a:bodyPr/>
                    <a:lstStyle/>
                    <a:p>
                      <a:r>
                        <a:rPr lang="en-US" sz="2400" kern="1200" dirty="0">
                          <a:solidFill>
                            <a:schemeClr val="dk1"/>
                          </a:solidFill>
                          <a:effectLst/>
                          <a:latin typeface="+mj-lt"/>
                        </a:rPr>
                        <a:t>$.</a:t>
                      </a:r>
                      <a:r>
                        <a:rPr lang="en-US" sz="2400" kern="1200" dirty="0" err="1">
                          <a:solidFill>
                            <a:schemeClr val="dk1"/>
                          </a:solidFill>
                          <a:effectLst/>
                          <a:latin typeface="+mj-lt"/>
                        </a:rPr>
                        <a:t>getScript</a:t>
                      </a:r>
                      <a:r>
                        <a:rPr lang="en-US" sz="2400" kern="1200" dirty="0">
                          <a:solidFill>
                            <a:schemeClr val="dk1"/>
                          </a:solidFill>
                          <a:effectLst/>
                          <a:latin typeface="+mj-lt"/>
                        </a:rPr>
                        <a:t>("myscript.js", function(){ alert("Script loaded and executed."); </a:t>
                      </a:r>
                    </a:p>
                    <a:p>
                      <a:r>
                        <a:rPr lang="en-US" sz="2400" kern="1200" dirty="0">
                          <a:solidFill>
                            <a:schemeClr val="dk1"/>
                          </a:solidFill>
                          <a:effectLst/>
                          <a:latin typeface="+mj-lt"/>
                        </a:rPr>
                        <a:t>});</a:t>
                      </a:r>
                      <a:endParaRPr lang="en-US" sz="2400" dirty="0">
                        <a:latin typeface="+mj-lt"/>
                      </a:endParaRPr>
                    </a:p>
                  </a:txBody>
                  <a:tcPr anchor="ctr"/>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F9DE5B11-6CDC-4CCB-858C-374E2EC11197}"/>
              </a:ext>
            </a:extLst>
          </p:cNvPr>
          <p:cNvSpPr txBox="1"/>
          <p:nvPr/>
        </p:nvSpPr>
        <p:spPr>
          <a:xfrm>
            <a:off x="5403744" y="446812"/>
            <a:ext cx="6555718" cy="461665"/>
          </a:xfrm>
          <a:prstGeom prst="rect">
            <a:avLst/>
          </a:prstGeom>
          <a:noFill/>
        </p:spPr>
        <p:txBody>
          <a:bodyPr wrap="square">
            <a:spAutoFit/>
          </a:bodyPr>
          <a:lstStyle/>
          <a:p>
            <a:pPr algn="ctr"/>
            <a:r>
              <a:rPr lang="en-US" sz="2400" dirty="0" err="1">
                <a:effectLst/>
                <a:latin typeface="+mj-lt"/>
              </a:rPr>
              <a:t>Bagaimana</a:t>
            </a:r>
            <a:r>
              <a:rPr lang="en-US" sz="2400" dirty="0">
                <a:effectLst/>
                <a:latin typeface="+mj-lt"/>
              </a:rPr>
              <a:t> JS </a:t>
            </a:r>
            <a:r>
              <a:rPr lang="en-US" sz="2400" dirty="0" err="1">
                <a:effectLst/>
                <a:latin typeface="+mj-lt"/>
              </a:rPr>
              <a:t>dipanggil</a:t>
            </a:r>
            <a:r>
              <a:rPr lang="en-US" sz="2400" dirty="0">
                <a:latin typeface="+mj-lt"/>
              </a:rPr>
              <a:t> pada HTML?</a:t>
            </a:r>
            <a:endParaRPr lang="en-US" sz="2400" i="1" dirty="0">
              <a:solidFill>
                <a:srgbClr val="0070C0"/>
              </a:solidFill>
              <a:latin typeface="+mj-lt"/>
            </a:endParaRPr>
          </a:p>
        </p:txBody>
      </p:sp>
      <p:sp>
        <p:nvSpPr>
          <p:cNvPr id="4" name="TextBox 3">
            <a:extLst>
              <a:ext uri="{FF2B5EF4-FFF2-40B4-BE49-F238E27FC236}">
                <a16:creationId xmlns:a16="http://schemas.microsoft.com/office/drawing/2014/main" id="{80707135-CA3D-A3C2-36A6-FE1E756FB0CF}"/>
              </a:ext>
            </a:extLst>
          </p:cNvPr>
          <p:cNvSpPr txBox="1"/>
          <p:nvPr/>
        </p:nvSpPr>
        <p:spPr>
          <a:xfrm>
            <a:off x="10169749" y="3868850"/>
            <a:ext cx="1627998" cy="369332"/>
          </a:xfrm>
          <a:prstGeom prst="rect">
            <a:avLst/>
          </a:prstGeom>
          <a:noFill/>
        </p:spPr>
        <p:txBody>
          <a:bodyPr wrap="square">
            <a:spAutoFit/>
          </a:bodyPr>
          <a:lstStyle/>
          <a:p>
            <a:pPr algn="ctr"/>
            <a:r>
              <a:rPr lang="en-US" dirty="0">
                <a:solidFill>
                  <a:srgbClr val="FF0000"/>
                </a:solidFill>
                <a:latin typeface="+mj-lt"/>
              </a:rPr>
              <a:t>In line HTML</a:t>
            </a:r>
          </a:p>
        </p:txBody>
      </p:sp>
      <p:sp>
        <p:nvSpPr>
          <p:cNvPr id="5" name="TextBox 4">
            <a:extLst>
              <a:ext uri="{FF2B5EF4-FFF2-40B4-BE49-F238E27FC236}">
                <a16:creationId xmlns:a16="http://schemas.microsoft.com/office/drawing/2014/main" id="{AE127EDC-25DA-D93A-33F7-D7AE7F212D98}"/>
              </a:ext>
            </a:extLst>
          </p:cNvPr>
          <p:cNvSpPr txBox="1"/>
          <p:nvPr/>
        </p:nvSpPr>
        <p:spPr>
          <a:xfrm>
            <a:off x="9466760" y="1086614"/>
            <a:ext cx="2492702" cy="923330"/>
          </a:xfrm>
          <a:prstGeom prst="rect">
            <a:avLst/>
          </a:prstGeom>
          <a:noFill/>
        </p:spPr>
        <p:txBody>
          <a:bodyPr wrap="square">
            <a:spAutoFit/>
          </a:bodyPr>
          <a:lstStyle/>
          <a:p>
            <a:pPr algn="ctr"/>
            <a:r>
              <a:rPr lang="en-US" dirty="0">
                <a:solidFill>
                  <a:srgbClr val="FF0000"/>
                </a:solidFill>
                <a:latin typeface="+mj-lt"/>
              </a:rPr>
              <a:t>Head </a:t>
            </a:r>
            <a:r>
              <a:rPr lang="en-US" dirty="0" err="1">
                <a:solidFill>
                  <a:srgbClr val="FF0000"/>
                </a:solidFill>
                <a:latin typeface="+mj-lt"/>
              </a:rPr>
              <a:t>jg</a:t>
            </a:r>
            <a:r>
              <a:rPr lang="en-US" dirty="0">
                <a:solidFill>
                  <a:srgbClr val="FF0000"/>
                </a:solidFill>
                <a:latin typeface="+mj-lt"/>
              </a:rPr>
              <a:t> </a:t>
            </a:r>
            <a:r>
              <a:rPr lang="en-US" dirty="0" err="1">
                <a:solidFill>
                  <a:srgbClr val="FF0000"/>
                </a:solidFill>
                <a:latin typeface="+mj-lt"/>
              </a:rPr>
              <a:t>digunakan</a:t>
            </a:r>
            <a:r>
              <a:rPr lang="en-US" dirty="0">
                <a:solidFill>
                  <a:srgbClr val="FF0000"/>
                </a:solidFill>
                <a:latin typeface="+mj-lt"/>
              </a:rPr>
              <a:t> </a:t>
            </a:r>
            <a:r>
              <a:rPr lang="en-US" dirty="0" err="1">
                <a:solidFill>
                  <a:srgbClr val="FF0000"/>
                </a:solidFill>
                <a:latin typeface="+mj-lt"/>
              </a:rPr>
              <a:t>utk</a:t>
            </a:r>
            <a:r>
              <a:rPr lang="en-US" dirty="0">
                <a:solidFill>
                  <a:srgbClr val="FF0000"/>
                </a:solidFill>
                <a:latin typeface="+mj-lt"/>
              </a:rPr>
              <a:t> </a:t>
            </a:r>
            <a:r>
              <a:rPr lang="en-US" dirty="0" err="1">
                <a:solidFill>
                  <a:srgbClr val="FF0000"/>
                </a:solidFill>
                <a:latin typeface="+mj-lt"/>
              </a:rPr>
              <a:t>mengambil</a:t>
            </a:r>
            <a:r>
              <a:rPr lang="en-US" dirty="0">
                <a:solidFill>
                  <a:srgbClr val="FF0000"/>
                </a:solidFill>
                <a:latin typeface="+mj-lt"/>
              </a:rPr>
              <a:t> </a:t>
            </a:r>
            <a:r>
              <a:rPr lang="en-US" dirty="0" err="1">
                <a:solidFill>
                  <a:srgbClr val="FF0000"/>
                </a:solidFill>
                <a:latin typeface="+mj-lt"/>
              </a:rPr>
              <a:t>dr</a:t>
            </a:r>
            <a:r>
              <a:rPr lang="en-US" dirty="0">
                <a:solidFill>
                  <a:srgbClr val="FF0000"/>
                </a:solidFill>
                <a:latin typeface="+mj-lt"/>
              </a:rPr>
              <a:t> external link</a:t>
            </a:r>
          </a:p>
        </p:txBody>
      </p:sp>
    </p:spTree>
    <p:extLst>
      <p:ext uri="{BB962C8B-B14F-4D97-AF65-F5344CB8AC3E}">
        <p14:creationId xmlns:p14="http://schemas.microsoft.com/office/powerpoint/2010/main" val="2816105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id="{AB274DAC-0A92-480A-829B-3A4959A7FD84}"/>
              </a:ext>
            </a:extLst>
          </p:cNvPr>
          <p:cNvSpPr/>
          <p:nvPr/>
        </p:nvSpPr>
        <p:spPr>
          <a:xfrm>
            <a:off x="900029" y="1407744"/>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Numbers and Strings</a:t>
            </a:r>
          </a:p>
        </p:txBody>
      </p:sp>
      <p:sp>
        <p:nvSpPr>
          <p:cNvPr id="10" name="Rectangle 9">
            <a:extLst>
              <a:ext uri="{FF2B5EF4-FFF2-40B4-BE49-F238E27FC236}">
                <a16:creationId xmlns:a16="http://schemas.microsoft.com/office/drawing/2014/main" id="{D5181E89-8D33-4F9C-83D3-6DB06D062EE2}"/>
              </a:ext>
            </a:extLst>
          </p:cNvPr>
          <p:cNvSpPr/>
          <p:nvPr/>
        </p:nvSpPr>
        <p:spPr>
          <a:xfrm>
            <a:off x="1071479" y="1915991"/>
            <a:ext cx="842963" cy="923330"/>
          </a:xfrm>
          <a:prstGeom prst="rect">
            <a:avLst/>
          </a:prstGeom>
        </p:spPr>
        <p:txBody>
          <a:bodyPr wrap="square">
            <a:spAutoFit/>
          </a:bodyPr>
          <a:lstStyle/>
          <a:p>
            <a:r>
              <a:rPr lang="en-US" dirty="0">
                <a:solidFill>
                  <a:srgbClr val="0000CD"/>
                </a:solidFill>
                <a:latin typeface="Consolas" panose="020B0609020204030204" pitchFamily="49" charset="0"/>
              </a:rPr>
              <a:t>10.50</a:t>
            </a:r>
            <a:br>
              <a:rPr lang="en-US" dirty="0"/>
            </a:br>
            <a:br>
              <a:rPr lang="en-US" dirty="0"/>
            </a:br>
            <a:r>
              <a:rPr lang="en-US" dirty="0">
                <a:solidFill>
                  <a:srgbClr val="0000CD"/>
                </a:solidFill>
                <a:latin typeface="Consolas" panose="020B0609020204030204" pitchFamily="49" charset="0"/>
              </a:rPr>
              <a:t>1001</a:t>
            </a:r>
            <a:endParaRPr lang="en-US" dirty="0"/>
          </a:p>
        </p:txBody>
      </p:sp>
      <p:sp>
        <p:nvSpPr>
          <p:cNvPr id="12" name="Rectangle 11">
            <a:extLst>
              <a:ext uri="{FF2B5EF4-FFF2-40B4-BE49-F238E27FC236}">
                <a16:creationId xmlns:a16="http://schemas.microsoft.com/office/drawing/2014/main" id="{404F5EEF-F219-4068-A33B-6DE94DE5D7F0}"/>
              </a:ext>
            </a:extLst>
          </p:cNvPr>
          <p:cNvSpPr/>
          <p:nvPr/>
        </p:nvSpPr>
        <p:spPr>
          <a:xfrm>
            <a:off x="2043029" y="1903802"/>
            <a:ext cx="1500187" cy="923330"/>
          </a:xfrm>
          <a:prstGeom prst="rect">
            <a:avLst/>
          </a:prstGeom>
        </p:spPr>
        <p:txBody>
          <a:bodyPr wrap="square">
            <a:spAutoFit/>
          </a:bodyPr>
          <a:lstStyle/>
          <a:p>
            <a:r>
              <a:rPr lang="en-US" dirty="0">
                <a:solidFill>
                  <a:srgbClr val="0000CD"/>
                </a:solidFill>
                <a:latin typeface="Consolas" panose="020B0609020204030204" pitchFamily="49" charset="0"/>
              </a:rPr>
              <a:t>"John Doe"</a:t>
            </a:r>
            <a:br>
              <a:rPr lang="en-US" dirty="0"/>
            </a:br>
            <a:br>
              <a:rPr lang="en-US" dirty="0"/>
            </a:br>
            <a:r>
              <a:rPr lang="en-US" dirty="0">
                <a:solidFill>
                  <a:srgbClr val="0000CD"/>
                </a:solidFill>
                <a:latin typeface="Consolas" panose="020B0609020204030204" pitchFamily="49" charset="0"/>
              </a:rPr>
              <a:t>'John Doe'</a:t>
            </a:r>
            <a:endParaRPr lang="en-US" dirty="0"/>
          </a:p>
        </p:txBody>
      </p:sp>
      <p:sp>
        <p:nvSpPr>
          <p:cNvPr id="14" name="Rectangle 13">
            <a:extLst>
              <a:ext uri="{FF2B5EF4-FFF2-40B4-BE49-F238E27FC236}">
                <a16:creationId xmlns:a16="http://schemas.microsoft.com/office/drawing/2014/main" id="{4C494C14-5599-4145-9F2C-E924DD7DAF6F}"/>
              </a:ext>
            </a:extLst>
          </p:cNvPr>
          <p:cNvSpPr/>
          <p:nvPr/>
        </p:nvSpPr>
        <p:spPr>
          <a:xfrm>
            <a:off x="5019603" y="1766927"/>
            <a:ext cx="1357312" cy="923330"/>
          </a:xfrm>
          <a:prstGeom prst="rect">
            <a:avLst/>
          </a:prstGeom>
        </p:spPr>
        <p:txBody>
          <a:bodyPr wrap="square">
            <a:spAutoFit/>
          </a:bodyPr>
          <a:lstStyle/>
          <a:p>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br>
              <a:rPr lang="en-US" dirty="0"/>
            </a:br>
            <a:br>
              <a:rPr lang="en-US" dirty="0"/>
            </a:b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16" name="Rectangle 15">
            <a:extLst>
              <a:ext uri="{FF2B5EF4-FFF2-40B4-BE49-F238E27FC236}">
                <a16:creationId xmlns:a16="http://schemas.microsoft.com/office/drawing/2014/main" id="{C768A32B-8019-4D36-AFF4-926A770ED86E}"/>
              </a:ext>
            </a:extLst>
          </p:cNvPr>
          <p:cNvSpPr/>
          <p:nvPr/>
        </p:nvSpPr>
        <p:spPr>
          <a:xfrm>
            <a:off x="4844978" y="1270869"/>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Expressions</a:t>
            </a:r>
          </a:p>
        </p:txBody>
      </p:sp>
      <p:sp>
        <p:nvSpPr>
          <p:cNvPr id="18" name="Rectangle 17">
            <a:extLst>
              <a:ext uri="{FF2B5EF4-FFF2-40B4-BE49-F238E27FC236}">
                <a16:creationId xmlns:a16="http://schemas.microsoft.com/office/drawing/2014/main" id="{1C343A77-27B6-4C9E-AC26-1C299C79F944}"/>
              </a:ext>
            </a:extLst>
          </p:cNvPr>
          <p:cNvSpPr/>
          <p:nvPr/>
        </p:nvSpPr>
        <p:spPr>
          <a:xfrm>
            <a:off x="1119105" y="3612850"/>
            <a:ext cx="1185862"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a:t>
            </a:r>
            <a:br>
              <a:rPr lang="en-US" dirty="0"/>
            </a:br>
            <a:br>
              <a:rPr lang="en-US" dirty="0"/>
            </a:br>
            <a:r>
              <a:rPr lang="en-US" dirty="0">
                <a:solidFill>
                  <a:srgbClr val="000000"/>
                </a:solidFill>
                <a:latin typeface="Consolas" panose="020B0609020204030204" pitchFamily="49" charset="0"/>
              </a:rPr>
              <a:t>x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7EF7330B-254F-4DC3-A4EA-F49FD51361F5}"/>
              </a:ext>
            </a:extLst>
          </p:cNvPr>
          <p:cNvSpPr/>
          <p:nvPr/>
        </p:nvSpPr>
        <p:spPr>
          <a:xfrm>
            <a:off x="900029" y="327947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Defining variables</a:t>
            </a:r>
          </a:p>
        </p:txBody>
      </p:sp>
      <p:sp>
        <p:nvSpPr>
          <p:cNvPr id="22" name="Rectangle 21">
            <a:extLst>
              <a:ext uri="{FF2B5EF4-FFF2-40B4-BE49-F238E27FC236}">
                <a16:creationId xmlns:a16="http://schemas.microsoft.com/office/drawing/2014/main" id="{8CAC99B4-EE1F-4F22-9AA8-D1DB22DC6D2C}"/>
              </a:ext>
            </a:extLst>
          </p:cNvPr>
          <p:cNvSpPr/>
          <p:nvPr/>
        </p:nvSpPr>
        <p:spPr>
          <a:xfrm>
            <a:off x="8648786" y="1721743"/>
            <a:ext cx="1614488"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a:t>
            </a:r>
            <a:br>
              <a:rPr lang="en-US" dirty="0"/>
            </a:br>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y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p>
          <a:p>
            <a:endParaRPr lang="en-US" dirty="0"/>
          </a:p>
        </p:txBody>
      </p:sp>
      <p:sp>
        <p:nvSpPr>
          <p:cNvPr id="24" name="Rectangle 23">
            <a:extLst>
              <a:ext uri="{FF2B5EF4-FFF2-40B4-BE49-F238E27FC236}">
                <a16:creationId xmlns:a16="http://schemas.microsoft.com/office/drawing/2014/main" id="{1E76A4F1-BA4B-4705-987B-385C0F4B0EA2}"/>
              </a:ext>
            </a:extLst>
          </p:cNvPr>
          <p:cNvSpPr/>
          <p:nvPr/>
        </p:nvSpPr>
        <p:spPr>
          <a:xfrm>
            <a:off x="8648786" y="1208244"/>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Operators</a:t>
            </a:r>
          </a:p>
        </p:txBody>
      </p:sp>
      <p:sp>
        <p:nvSpPr>
          <p:cNvPr id="26" name="Rectangle 25">
            <a:extLst>
              <a:ext uri="{FF2B5EF4-FFF2-40B4-BE49-F238E27FC236}">
                <a16:creationId xmlns:a16="http://schemas.microsoft.com/office/drawing/2014/main" id="{24A22B19-091D-4279-9424-56390EBB4962}"/>
              </a:ext>
            </a:extLst>
          </p:cNvPr>
          <p:cNvSpPr/>
          <p:nvPr/>
        </p:nvSpPr>
        <p:spPr>
          <a:xfrm>
            <a:off x="8648786" y="2497293"/>
            <a:ext cx="1704313" cy="369332"/>
          </a:xfrm>
          <a:prstGeom prst="rect">
            <a:avLst/>
          </a:prstGeom>
        </p:spPr>
        <p:txBody>
          <a:bodyPr wrap="none">
            <a:spAutoFit/>
          </a:bodyPr>
          <a:lstStyle/>
          <a:p>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28" name="Rectangle 27">
            <a:extLst>
              <a:ext uri="{FF2B5EF4-FFF2-40B4-BE49-F238E27FC236}">
                <a16:creationId xmlns:a16="http://schemas.microsoft.com/office/drawing/2014/main" id="{6844301A-36E5-4BEA-A82E-9AE4FD8310EE}"/>
              </a:ext>
            </a:extLst>
          </p:cNvPr>
          <p:cNvSpPr/>
          <p:nvPr/>
        </p:nvSpPr>
        <p:spPr>
          <a:xfrm>
            <a:off x="6362786" y="3977475"/>
            <a:ext cx="4572000" cy="1200329"/>
          </a:xfrm>
          <a:prstGeom prst="rect">
            <a:avLst/>
          </a:prstGeom>
        </p:spPr>
        <p:txBody>
          <a:bodyPr>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 will be executed</a:t>
            </a:r>
            <a:br>
              <a:rPr lang="en-US" dirty="0">
                <a:solidFill>
                  <a:srgbClr val="008000"/>
                </a:solidFill>
                <a:latin typeface="Consolas" panose="020B0609020204030204" pitchFamily="49" charset="0"/>
              </a:rPr>
            </a:br>
            <a:br>
              <a:rPr lang="en-US" dirty="0"/>
            </a:b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var</a:t>
            </a:r>
            <a:r>
              <a:rPr lang="en-US" dirty="0">
                <a:solidFill>
                  <a:srgbClr val="008000"/>
                </a:solidFill>
                <a:latin typeface="Consolas" panose="020B0609020204030204" pitchFamily="49" charset="0"/>
              </a:rPr>
              <a:t> x = 6;   I will NOT be executed</a:t>
            </a:r>
            <a:endParaRPr lang="en-US" dirty="0"/>
          </a:p>
        </p:txBody>
      </p:sp>
      <p:sp>
        <p:nvSpPr>
          <p:cNvPr id="30" name="Rectangle 29">
            <a:extLst>
              <a:ext uri="{FF2B5EF4-FFF2-40B4-BE49-F238E27FC236}">
                <a16:creationId xmlns:a16="http://schemas.microsoft.com/office/drawing/2014/main" id="{C178F50E-DDFD-49F5-9971-6CF439F56FC4}"/>
              </a:ext>
            </a:extLst>
          </p:cNvPr>
          <p:cNvSpPr/>
          <p:nvPr/>
        </p:nvSpPr>
        <p:spPr>
          <a:xfrm>
            <a:off x="6362786" y="340089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Comments</a:t>
            </a:r>
          </a:p>
        </p:txBody>
      </p:sp>
      <p:sp>
        <p:nvSpPr>
          <p:cNvPr id="32" name="Rectangle 31">
            <a:extLst>
              <a:ext uri="{FF2B5EF4-FFF2-40B4-BE49-F238E27FC236}">
                <a16:creationId xmlns:a16="http://schemas.microsoft.com/office/drawing/2014/main" id="{C416DE58-D5E5-469B-920D-2B08EC5276BD}"/>
              </a:ext>
            </a:extLst>
          </p:cNvPr>
          <p:cNvSpPr/>
          <p:nvPr/>
        </p:nvSpPr>
        <p:spPr>
          <a:xfrm>
            <a:off x="1534099" y="5530911"/>
            <a:ext cx="4572000" cy="646331"/>
          </a:xfrm>
          <a:prstGeom prst="rect">
            <a:avLst/>
          </a:prstGeom>
        </p:spPr>
        <p:txBody>
          <a:bodyPr>
            <a:spAutoFit/>
          </a:bodyPr>
          <a:lstStyle/>
          <a:p>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"Doe"</a:t>
            </a:r>
            <a:r>
              <a:rPr lang="en-US" dirty="0">
                <a:solidFill>
                  <a:srgbClr val="000000"/>
                </a:solidFill>
                <a:latin typeface="Consolas" panose="020B0609020204030204" pitchFamily="49" charset="0"/>
              </a:rPr>
              <a:t>;</a:t>
            </a:r>
            <a:br>
              <a:rPr lang="en-US" dirty="0"/>
            </a:b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"Peterson"</a:t>
            </a:r>
            <a:r>
              <a:rPr lang="en-US" dirty="0">
                <a:solidFill>
                  <a:srgbClr val="000000"/>
                </a:solidFill>
                <a:latin typeface="Consolas" panose="020B0609020204030204" pitchFamily="49" charset="0"/>
              </a:rPr>
              <a:t>;</a:t>
            </a:r>
            <a:endParaRPr lang="en-US" dirty="0"/>
          </a:p>
        </p:txBody>
      </p:sp>
      <p:sp>
        <p:nvSpPr>
          <p:cNvPr id="34" name="Rectangle 33">
            <a:extLst>
              <a:ext uri="{FF2B5EF4-FFF2-40B4-BE49-F238E27FC236}">
                <a16:creationId xmlns:a16="http://schemas.microsoft.com/office/drawing/2014/main" id="{C1BA60FA-9083-4BA3-A291-D2E8F018DF86}"/>
              </a:ext>
            </a:extLst>
          </p:cNvPr>
          <p:cNvSpPr/>
          <p:nvPr/>
        </p:nvSpPr>
        <p:spPr>
          <a:xfrm>
            <a:off x="1208534" y="52141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Case Sensitive</a:t>
            </a:r>
          </a:p>
        </p:txBody>
      </p:sp>
      <p:sp>
        <p:nvSpPr>
          <p:cNvPr id="36" name="Rectangle 35">
            <a:extLst>
              <a:ext uri="{FF2B5EF4-FFF2-40B4-BE49-F238E27FC236}">
                <a16:creationId xmlns:a16="http://schemas.microsoft.com/office/drawing/2014/main" id="{D310819F-8E85-4E2D-AD73-3CFDBFDC3B41}"/>
              </a:ext>
            </a:extLst>
          </p:cNvPr>
          <p:cNvSpPr/>
          <p:nvPr/>
        </p:nvSpPr>
        <p:spPr>
          <a:xfrm>
            <a:off x="6362786" y="5214125"/>
            <a:ext cx="4572000" cy="1200329"/>
          </a:xfrm>
          <a:prstGeom prst="rect">
            <a:avLst/>
          </a:prstGeom>
        </p:spPr>
        <p:txBody>
          <a:bodyPr>
            <a:spAutoFit/>
          </a:bodyPr>
          <a:lstStyle/>
          <a:p>
            <a:r>
              <a:rPr lang="en-US" dirty="0">
                <a:solidFill>
                  <a:srgbClr val="008000"/>
                </a:solidFill>
                <a:latin typeface="Consolas" panose="020B0609020204030204" pitchFamily="49" charset="0"/>
              </a:rPr>
              <a:t>/*</a:t>
            </a:r>
            <a:br>
              <a:rPr lang="en-US" dirty="0"/>
            </a:br>
            <a:r>
              <a:rPr lang="en-US" dirty="0">
                <a:solidFill>
                  <a:srgbClr val="008000"/>
                </a:solidFill>
                <a:latin typeface="Consolas" panose="020B0609020204030204" pitchFamily="49" charset="0"/>
              </a:rPr>
              <a:t>This is</a:t>
            </a:r>
          </a:p>
          <a:p>
            <a:r>
              <a:rPr lang="en-US" dirty="0">
                <a:solidFill>
                  <a:srgbClr val="008000"/>
                </a:solidFill>
                <a:latin typeface="Consolas" panose="020B0609020204030204" pitchFamily="49" charset="0"/>
              </a:rPr>
              <a:t>Multiline comment</a:t>
            </a:r>
            <a:br>
              <a:rPr lang="en-US" dirty="0"/>
            </a:br>
            <a:r>
              <a:rPr lang="en-US" dirty="0">
                <a:solidFill>
                  <a:srgbClr val="008000"/>
                </a:solidFill>
                <a:latin typeface="Consolas" panose="020B0609020204030204" pitchFamily="49" charset="0"/>
              </a:rPr>
              <a:t>*/</a:t>
            </a:r>
            <a:endParaRPr lang="en-US" dirty="0"/>
          </a:p>
        </p:txBody>
      </p:sp>
    </p:spTree>
    <p:extLst>
      <p:ext uri="{BB962C8B-B14F-4D97-AF65-F5344CB8AC3E}">
        <p14:creationId xmlns:p14="http://schemas.microsoft.com/office/powerpoint/2010/main" val="1476538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id="{7D236C7C-EF53-410F-8DC7-12C8850205A7}"/>
              </a:ext>
            </a:extLst>
          </p:cNvPr>
          <p:cNvSpPr/>
          <p:nvPr/>
        </p:nvSpPr>
        <p:spPr>
          <a:xfrm>
            <a:off x="457200" y="1236077"/>
            <a:ext cx="2862263" cy="338554"/>
          </a:xfrm>
          <a:prstGeom prst="rect">
            <a:avLst/>
          </a:prstGeom>
        </p:spPr>
        <p:txBody>
          <a:bodyPr wrap="square">
            <a:spAutoFit/>
          </a:bodyPr>
          <a:lstStyle/>
          <a:p>
            <a:r>
              <a:rPr lang="en-US" sz="1600" b="1" dirty="0" err="1">
                <a:solidFill>
                  <a:srgbClr val="FF0000"/>
                </a:solidFill>
                <a:latin typeface="Verdana" panose="020B0604030504040204" pitchFamily="34" charset="0"/>
              </a:rPr>
              <a:t>Datatype</a:t>
            </a:r>
            <a:endParaRPr lang="en-US" sz="1600" b="1" dirty="0">
              <a:solidFill>
                <a:srgbClr val="FF0000"/>
              </a:solidFill>
              <a:latin typeface="Verdana" panose="020B0604030504040204" pitchFamily="34" charset="0"/>
            </a:endParaRPr>
          </a:p>
        </p:txBody>
      </p:sp>
      <p:sp>
        <p:nvSpPr>
          <p:cNvPr id="5" name="Rectangle 4">
            <a:extLst>
              <a:ext uri="{FF2B5EF4-FFF2-40B4-BE49-F238E27FC236}">
                <a16:creationId xmlns:a16="http://schemas.microsoft.com/office/drawing/2014/main" id="{A6601930-8F11-441B-A597-AE98C52E5B73}"/>
              </a:ext>
            </a:extLst>
          </p:cNvPr>
          <p:cNvSpPr/>
          <p:nvPr/>
        </p:nvSpPr>
        <p:spPr>
          <a:xfrm>
            <a:off x="819147" y="1778519"/>
            <a:ext cx="10401302" cy="1323439"/>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length = </a:t>
            </a:r>
            <a:r>
              <a:rPr lang="en-US" sz="2000" dirty="0">
                <a:solidFill>
                  <a:srgbClr val="0000CD"/>
                </a:solidFill>
                <a:latin typeface="Consolas" panose="020B0609020204030204" pitchFamily="49" charset="0"/>
              </a:rPr>
              <a:t>16</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Number</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"Johnson"</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String</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cars = [</a:t>
            </a:r>
            <a:r>
              <a:rPr lang="en-US" sz="2000" dirty="0">
                <a:solidFill>
                  <a:srgbClr val="0000CD"/>
                </a:solidFill>
                <a:latin typeface="Consolas" panose="020B0609020204030204" pitchFamily="49" charset="0"/>
              </a:rPr>
              <a:t>"Saab"</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"Volvo"</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"BMW"</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Array</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"John"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"Doe"</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Object</a:t>
            </a:r>
            <a:endParaRPr lang="en-US" sz="2000" dirty="0"/>
          </a:p>
        </p:txBody>
      </p:sp>
      <p:sp>
        <p:nvSpPr>
          <p:cNvPr id="7" name="Rectangle 6">
            <a:extLst>
              <a:ext uri="{FF2B5EF4-FFF2-40B4-BE49-F238E27FC236}">
                <a16:creationId xmlns:a16="http://schemas.microsoft.com/office/drawing/2014/main" id="{BBA7993E-12D3-49C7-A981-724A697FA615}"/>
              </a:ext>
            </a:extLst>
          </p:cNvPr>
          <p:cNvSpPr/>
          <p:nvPr/>
        </p:nvSpPr>
        <p:spPr>
          <a:xfrm>
            <a:off x="924912" y="4561943"/>
            <a:ext cx="5257800" cy="1631216"/>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4</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3</a:t>
            </a:r>
            <a:r>
              <a:rPr lang="en-US" sz="2000" dirty="0">
                <a:solidFill>
                  <a:srgbClr val="000000"/>
                </a:solidFill>
                <a:latin typeface="Consolas" panose="020B0609020204030204" pitchFamily="49" charset="0"/>
              </a:rPr>
              <a:t>);        </a:t>
            </a:r>
            <a:br>
              <a:rPr lang="en-US" sz="2000" dirty="0">
                <a:solidFill>
                  <a:srgbClr val="008000"/>
                </a:solidFill>
                <a:latin typeface="Consolas" panose="020B0609020204030204" pitchFamily="49" charset="0"/>
              </a:rPr>
            </a:br>
            <a:br>
              <a:rPr lang="en-US" sz="2000" dirty="0"/>
            </a:br>
            <a:r>
              <a:rPr lang="en-US" sz="2000" dirty="0">
                <a:solidFill>
                  <a:srgbClr val="A52A2A"/>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 b) {</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return</a:t>
            </a:r>
            <a:r>
              <a:rPr lang="en-US" sz="2000" dirty="0">
                <a:solidFill>
                  <a:srgbClr val="000000"/>
                </a:solidFill>
                <a:latin typeface="Consolas" panose="020B0609020204030204" pitchFamily="49" charset="0"/>
              </a:rPr>
              <a:t> a * b;                </a:t>
            </a:r>
          </a:p>
          <a:p>
            <a:r>
              <a:rPr lang="en-US" sz="2000" dirty="0">
                <a:solidFill>
                  <a:srgbClr val="000000"/>
                </a:solidFill>
                <a:latin typeface="Consolas" panose="020B0609020204030204" pitchFamily="49" charset="0"/>
              </a:rPr>
              <a:t>}</a:t>
            </a:r>
            <a:endParaRPr lang="en-US" sz="2000" dirty="0"/>
          </a:p>
        </p:txBody>
      </p:sp>
      <p:sp>
        <p:nvSpPr>
          <p:cNvPr id="8" name="Rectangle 7">
            <a:extLst>
              <a:ext uri="{FF2B5EF4-FFF2-40B4-BE49-F238E27FC236}">
                <a16:creationId xmlns:a16="http://schemas.microsoft.com/office/drawing/2014/main" id="{F7FBA742-B6FA-47BA-85F4-A4988EE73485}"/>
              </a:ext>
            </a:extLst>
          </p:cNvPr>
          <p:cNvSpPr/>
          <p:nvPr/>
        </p:nvSpPr>
        <p:spPr>
          <a:xfrm>
            <a:off x="457200" y="40772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Function</a:t>
            </a:r>
          </a:p>
        </p:txBody>
      </p:sp>
      <p:pic>
        <p:nvPicPr>
          <p:cNvPr id="9" name="Picture 8">
            <a:extLst>
              <a:ext uri="{FF2B5EF4-FFF2-40B4-BE49-F238E27FC236}">
                <a16:creationId xmlns:a16="http://schemas.microsoft.com/office/drawing/2014/main" id="{9EAECB68-0BFC-4A80-A8DF-858B326F7D4B}"/>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45961" y="3376063"/>
            <a:ext cx="2862262" cy="3102713"/>
          </a:xfrm>
          <a:prstGeom prst="rect">
            <a:avLst/>
          </a:prstGeom>
        </p:spPr>
      </p:pic>
    </p:spTree>
    <p:extLst>
      <p:ext uri="{BB962C8B-B14F-4D97-AF65-F5344CB8AC3E}">
        <p14:creationId xmlns:p14="http://schemas.microsoft.com/office/powerpoint/2010/main" val="1550499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396875" y="263150"/>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id="{B3A3483D-A319-477D-93AA-DBD30B6C2180}"/>
              </a:ext>
            </a:extLst>
          </p:cNvPr>
          <p:cNvSpPr/>
          <p:nvPr/>
        </p:nvSpPr>
        <p:spPr>
          <a:xfrm>
            <a:off x="577054" y="157460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Conditional ‘if’</a:t>
            </a:r>
          </a:p>
        </p:txBody>
      </p:sp>
      <p:sp>
        <p:nvSpPr>
          <p:cNvPr id="6" name="Rectangle 5">
            <a:extLst>
              <a:ext uri="{FF2B5EF4-FFF2-40B4-BE49-F238E27FC236}">
                <a16:creationId xmlns:a16="http://schemas.microsoft.com/office/drawing/2014/main" id="{2264ABCE-988C-4148-83B7-B6BB2B321C22}"/>
              </a:ext>
            </a:extLst>
          </p:cNvPr>
          <p:cNvSpPr/>
          <p:nvPr/>
        </p:nvSpPr>
        <p:spPr>
          <a:xfrm>
            <a:off x="6629892" y="1575571"/>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‘For’ loop</a:t>
            </a:r>
          </a:p>
        </p:txBody>
      </p:sp>
      <p:sp>
        <p:nvSpPr>
          <p:cNvPr id="13" name="Rectangle 12">
            <a:extLst>
              <a:ext uri="{FF2B5EF4-FFF2-40B4-BE49-F238E27FC236}">
                <a16:creationId xmlns:a16="http://schemas.microsoft.com/office/drawing/2014/main" id="{790BE7DA-6929-4F0D-BFAF-01E1FD9AC2B8}"/>
              </a:ext>
            </a:extLst>
          </p:cNvPr>
          <p:cNvSpPr/>
          <p:nvPr/>
        </p:nvSpPr>
        <p:spPr>
          <a:xfrm>
            <a:off x="6629892" y="1903950"/>
            <a:ext cx="4371976"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for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0</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err="1">
                <a:solidFill>
                  <a:srgbClr val="000000"/>
                </a:solidFill>
                <a:latin typeface="Consolas" panose="020B0609020204030204" pitchFamily="49" charset="0"/>
              </a:rPr>
              <a:t>cars.length</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br>
              <a:rPr lang="en-US" sz="2000" dirty="0"/>
            </a:br>
            <a:r>
              <a:rPr lang="en-US" sz="2000" dirty="0">
                <a:solidFill>
                  <a:srgbClr val="000000"/>
                </a:solidFill>
                <a:latin typeface="Consolas" panose="020B0609020204030204" pitchFamily="49" charset="0"/>
              </a:rPr>
              <a:t>    text += cars[</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"&lt;</a:t>
            </a:r>
            <a:r>
              <a:rPr lang="en-US" sz="2000" dirty="0" err="1">
                <a:solidFill>
                  <a:srgbClr val="0000CD"/>
                </a:solidFill>
                <a:latin typeface="Consolas" panose="020B0609020204030204" pitchFamily="49" charset="0"/>
              </a:rPr>
              <a:t>br</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5" name="Rectangle 14">
            <a:extLst>
              <a:ext uri="{FF2B5EF4-FFF2-40B4-BE49-F238E27FC236}">
                <a16:creationId xmlns:a16="http://schemas.microsoft.com/office/drawing/2014/main" id="{BFD08F80-0EFE-4121-90FE-070F1372585D}"/>
              </a:ext>
            </a:extLst>
          </p:cNvPr>
          <p:cNvSpPr/>
          <p:nvPr/>
        </p:nvSpPr>
        <p:spPr>
          <a:xfrm>
            <a:off x="780255" y="1891001"/>
            <a:ext cx="4125912" cy="1938992"/>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if</a:t>
            </a:r>
            <a:r>
              <a:rPr lang="en-US" sz="2000" dirty="0">
                <a:solidFill>
                  <a:srgbClr val="000000"/>
                </a:solidFill>
                <a:latin typeface="Consolas" panose="020B0609020204030204" pitchFamily="49" charset="0"/>
              </a:rPr>
              <a:t> (hour &lt; </a:t>
            </a:r>
            <a:r>
              <a:rPr lang="en-US" sz="2000" dirty="0">
                <a:solidFill>
                  <a:srgbClr val="0000CD"/>
                </a:solidFill>
                <a:latin typeface="Consolas" panose="020B0609020204030204" pitchFamily="49" charset="0"/>
              </a:rPr>
              <a:t>18</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day"</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else</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evening"</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7" name="Rectangle 16">
            <a:extLst>
              <a:ext uri="{FF2B5EF4-FFF2-40B4-BE49-F238E27FC236}">
                <a16:creationId xmlns:a16="http://schemas.microsoft.com/office/drawing/2014/main" id="{21DEFF56-FF7A-4468-AC15-BB90CE625348}"/>
              </a:ext>
            </a:extLst>
          </p:cNvPr>
          <p:cNvSpPr/>
          <p:nvPr/>
        </p:nvSpPr>
        <p:spPr>
          <a:xfrm>
            <a:off x="780255" y="4820764"/>
            <a:ext cx="4848035"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9" name="Rectangle 18">
            <a:extLst>
              <a:ext uri="{FF2B5EF4-FFF2-40B4-BE49-F238E27FC236}">
                <a16:creationId xmlns:a16="http://schemas.microsoft.com/office/drawing/2014/main" id="{5D457D02-F3DE-4744-A631-EF86C9EABA1B}"/>
              </a:ext>
            </a:extLst>
          </p:cNvPr>
          <p:cNvSpPr/>
          <p:nvPr/>
        </p:nvSpPr>
        <p:spPr>
          <a:xfrm>
            <a:off x="780255" y="448221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‘while’ loop</a:t>
            </a:r>
          </a:p>
        </p:txBody>
      </p:sp>
      <p:sp>
        <p:nvSpPr>
          <p:cNvPr id="21" name="Rectangle 20">
            <a:extLst>
              <a:ext uri="{FF2B5EF4-FFF2-40B4-BE49-F238E27FC236}">
                <a16:creationId xmlns:a16="http://schemas.microsoft.com/office/drawing/2014/main" id="{D0FFDDE1-E90D-4390-B05A-D450F9C9F436}"/>
              </a:ext>
            </a:extLst>
          </p:cNvPr>
          <p:cNvSpPr/>
          <p:nvPr/>
        </p:nvSpPr>
        <p:spPr>
          <a:xfrm>
            <a:off x="6782129" y="4651487"/>
            <a:ext cx="5168134" cy="1631216"/>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do</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br>
              <a:rPr lang="en-US" sz="2000" dirty="0"/>
            </a:br>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a:t>
            </a:r>
            <a:endParaRPr lang="en-US" sz="2000" dirty="0"/>
          </a:p>
        </p:txBody>
      </p:sp>
      <p:sp>
        <p:nvSpPr>
          <p:cNvPr id="23" name="Rectangle 22">
            <a:extLst>
              <a:ext uri="{FF2B5EF4-FFF2-40B4-BE49-F238E27FC236}">
                <a16:creationId xmlns:a16="http://schemas.microsoft.com/office/drawing/2014/main" id="{48617F4B-7C0B-4443-9B50-6DDC20BD76D3}"/>
              </a:ext>
            </a:extLst>
          </p:cNvPr>
          <p:cNvSpPr/>
          <p:nvPr/>
        </p:nvSpPr>
        <p:spPr>
          <a:xfrm>
            <a:off x="6978649" y="4186548"/>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‘do while’ loop</a:t>
            </a:r>
          </a:p>
        </p:txBody>
      </p:sp>
    </p:spTree>
    <p:extLst>
      <p:ext uri="{BB962C8B-B14F-4D97-AF65-F5344CB8AC3E}">
        <p14:creationId xmlns:p14="http://schemas.microsoft.com/office/powerpoint/2010/main" val="233985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2633353" y="17957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3" name="Table 2">
            <a:extLst>
              <a:ext uri="{FF2B5EF4-FFF2-40B4-BE49-F238E27FC236}">
                <a16:creationId xmlns:a16="http://schemas.microsoft.com/office/drawing/2014/main" id="{E4C4156F-0FD9-41FF-8F00-CE725BFF4A63}"/>
              </a:ext>
            </a:extLst>
          </p:cNvPr>
          <p:cNvGraphicFramePr>
            <a:graphicFrameLocks noGrp="1"/>
          </p:cNvGraphicFramePr>
          <p:nvPr>
            <p:extLst>
              <p:ext uri="{D42A27DB-BD31-4B8C-83A1-F6EECF244321}">
                <p14:modId xmlns:p14="http://schemas.microsoft.com/office/powerpoint/2010/main" val="3728647471"/>
              </p:ext>
            </p:extLst>
          </p:nvPr>
        </p:nvGraphicFramePr>
        <p:xfrm>
          <a:off x="230627" y="1032591"/>
          <a:ext cx="4609387" cy="5645833"/>
        </p:xfrm>
        <a:graphic>
          <a:graphicData uri="http://schemas.openxmlformats.org/drawingml/2006/table">
            <a:tbl>
              <a:tblPr/>
              <a:tblGrid>
                <a:gridCol w="1627641">
                  <a:extLst>
                    <a:ext uri="{9D8B030D-6E8A-4147-A177-3AD203B41FA5}">
                      <a16:colId xmlns:a16="http://schemas.microsoft.com/office/drawing/2014/main" val="20000"/>
                    </a:ext>
                  </a:extLst>
                </a:gridCol>
                <a:gridCol w="2981746">
                  <a:extLst>
                    <a:ext uri="{9D8B030D-6E8A-4147-A177-3AD203B41FA5}">
                      <a16:colId xmlns:a16="http://schemas.microsoft.com/office/drawing/2014/main" val="20001"/>
                    </a:ext>
                  </a:extLst>
                </a:gridCol>
              </a:tblGrid>
              <a:tr h="650815">
                <a:tc>
                  <a:txBody>
                    <a:bodyPr/>
                    <a:lstStyle/>
                    <a:p>
                      <a:pPr algn="ctr" fontAlgn="t"/>
                      <a:r>
                        <a:rPr lang="en-US" sz="24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b="1" dirty="0">
                          <a:effectLst/>
                        </a:rPr>
                        <a:t>Description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Addition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Subtraction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Multiplication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Division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Modulus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Increment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Decrement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bl>
          </a:graphicData>
        </a:graphic>
      </p:graphicFrame>
      <p:graphicFrame>
        <p:nvGraphicFramePr>
          <p:cNvPr id="5" name="Table 4">
            <a:extLst>
              <a:ext uri="{FF2B5EF4-FFF2-40B4-BE49-F238E27FC236}">
                <a16:creationId xmlns:a16="http://schemas.microsoft.com/office/drawing/2014/main" id="{73A7F287-59D4-4F5F-9415-49BAC9CFDB28}"/>
              </a:ext>
            </a:extLst>
          </p:cNvPr>
          <p:cNvGraphicFramePr>
            <a:graphicFrameLocks noGrp="1"/>
          </p:cNvGraphicFramePr>
          <p:nvPr>
            <p:extLst>
              <p:ext uri="{D42A27DB-BD31-4B8C-83A1-F6EECF244321}">
                <p14:modId xmlns:p14="http://schemas.microsoft.com/office/powerpoint/2010/main" val="1191351715"/>
              </p:ext>
            </p:extLst>
          </p:nvPr>
        </p:nvGraphicFramePr>
        <p:xfrm>
          <a:off x="5129648" y="1032591"/>
          <a:ext cx="6831725" cy="5645835"/>
        </p:xfrm>
        <a:graphic>
          <a:graphicData uri="http://schemas.openxmlformats.org/drawingml/2006/table">
            <a:tbl>
              <a:tblPr/>
              <a:tblGrid>
                <a:gridCol w="1700237">
                  <a:extLst>
                    <a:ext uri="{9D8B030D-6E8A-4147-A177-3AD203B41FA5}">
                      <a16:colId xmlns:a16="http://schemas.microsoft.com/office/drawing/2014/main" val="20000"/>
                    </a:ext>
                  </a:extLst>
                </a:gridCol>
                <a:gridCol w="2565744">
                  <a:extLst>
                    <a:ext uri="{9D8B030D-6E8A-4147-A177-3AD203B41FA5}">
                      <a16:colId xmlns:a16="http://schemas.microsoft.com/office/drawing/2014/main" val="20001"/>
                    </a:ext>
                  </a:extLst>
                </a:gridCol>
                <a:gridCol w="2565744">
                  <a:extLst>
                    <a:ext uri="{9D8B030D-6E8A-4147-A177-3AD203B41FA5}">
                      <a16:colId xmlns:a16="http://schemas.microsoft.com/office/drawing/2014/main" val="20002"/>
                    </a:ext>
                  </a:extLst>
                </a:gridCol>
              </a:tblGrid>
              <a:tr h="694383">
                <a:tc>
                  <a:txBody>
                    <a:bodyPr/>
                    <a:lstStyle/>
                    <a:p>
                      <a:pPr algn="ctr" fontAlgn="t"/>
                      <a:r>
                        <a:rPr lang="en-US" sz="28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Example</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Same As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0418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ibrary, building, scene, room&#10;&#10;Description automatically generated">
            <a:extLst>
              <a:ext uri="{FF2B5EF4-FFF2-40B4-BE49-F238E27FC236}">
                <a16:creationId xmlns:a16="http://schemas.microsoft.com/office/drawing/2014/main" id="{9809D004-1A24-4398-81AE-4B025EDBC2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0" r="22569"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a:latin typeface="Candara" panose="020E0502030303020204" pitchFamily="34" charset="0"/>
                <a:cs typeface="Segoe UI Light" panose="020B0502040204020203" pitchFamily="34" charset="0"/>
              </a:rPr>
              <a:t>Framework dan Library</a:t>
            </a: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Dasar Internet dan WebGIS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70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14"/>
            <a:ext cx="10515600" cy="776288"/>
          </a:xfrm>
        </p:spPr>
        <p:txBody>
          <a:bodyPr>
            <a:normAutofit/>
          </a:bodyPr>
          <a:lstStyle/>
          <a:p>
            <a:pPr algn="ctr"/>
            <a:r>
              <a:rPr lang="en-US" altLang="id-ID" dirty="0" err="1">
                <a:solidFill>
                  <a:srgbClr val="014A73"/>
                </a:solidFill>
                <a:latin typeface="Segoe UI Light" panose="020B0502040204020203" pitchFamily="34" charset="0"/>
                <a:cs typeface="Segoe UI Light" panose="020B0502040204020203" pitchFamily="34" charset="0"/>
              </a:rPr>
              <a:t>Javascript</a:t>
            </a:r>
            <a:r>
              <a:rPr lang="en-US" altLang="id-ID" dirty="0">
                <a:solidFill>
                  <a:srgbClr val="014A73"/>
                </a:solidFill>
                <a:latin typeface="Segoe UI Light" panose="020B0502040204020203" pitchFamily="34" charset="0"/>
                <a:cs typeface="Segoe UI Light" panose="020B0502040204020203" pitchFamily="34" charset="0"/>
              </a:rPr>
              <a:t>: Bahasa </a:t>
            </a:r>
            <a:r>
              <a:rPr lang="en-US" altLang="id-ID" dirty="0" err="1">
                <a:solidFill>
                  <a:srgbClr val="014A73"/>
                </a:solidFill>
                <a:latin typeface="Segoe UI Light" panose="020B0502040204020203" pitchFamily="34" charset="0"/>
                <a:cs typeface="Segoe UI Light" panose="020B0502040204020203" pitchFamily="34" charset="0"/>
              </a:rPr>
              <a:t>Pemrograman</a:t>
            </a:r>
            <a:r>
              <a:rPr lang="en-US" altLang="id-ID" dirty="0">
                <a:solidFill>
                  <a:srgbClr val="014A73"/>
                </a:solidFill>
                <a:latin typeface="Segoe UI Light" panose="020B0502040204020203" pitchFamily="34" charset="0"/>
                <a:cs typeface="Segoe UI Light" panose="020B0502040204020203" pitchFamily="34" charset="0"/>
              </a:rPr>
              <a:t> Web</a:t>
            </a:r>
          </a:p>
        </p:txBody>
      </p:sp>
      <p:sp>
        <p:nvSpPr>
          <p:cNvPr id="3" name="Content Placeholder 2"/>
          <p:cNvSpPr>
            <a:spLocks noGrp="1"/>
          </p:cNvSpPr>
          <p:nvPr>
            <p:ph idx="1"/>
          </p:nvPr>
        </p:nvSpPr>
        <p:spPr>
          <a:xfrm>
            <a:off x="838200" y="2351314"/>
            <a:ext cx="10515600" cy="3825649"/>
          </a:xfrm>
        </p:spPr>
        <p:txBody>
          <a:bodyPr>
            <a:normAutofit/>
          </a:bodyPr>
          <a:lstStyle/>
          <a:p>
            <a:pPr>
              <a:lnSpc>
                <a:spcPct val="150000"/>
              </a:lnSpc>
            </a:pPr>
            <a:r>
              <a:rPr lang="en-US" altLang="id-ID" sz="3600" dirty="0">
                <a:latin typeface="Segoe UI Light" panose="020B0502040204020203" pitchFamily="34" charset="0"/>
                <a:cs typeface="Segoe UI Light" panose="020B0502040204020203" pitchFamily="34" charset="0"/>
              </a:rPr>
              <a:t>Client-side dan Server-side Scripting</a:t>
            </a:r>
          </a:p>
          <a:p>
            <a:pPr>
              <a:lnSpc>
                <a:spcPct val="150000"/>
              </a:lnSpc>
            </a:pPr>
            <a:r>
              <a:rPr lang="en-US" altLang="id-ID" sz="3600" dirty="0" err="1">
                <a:latin typeface="Segoe UI Light" panose="020B0502040204020203" pitchFamily="34" charset="0"/>
                <a:cs typeface="Segoe UI Light" panose="020B0502040204020203" pitchFamily="34" charset="0"/>
              </a:rPr>
              <a:t>Javascript</a:t>
            </a:r>
            <a:r>
              <a:rPr lang="en-US" altLang="id-ID" sz="3600" dirty="0">
                <a:latin typeface="Segoe UI Light" panose="020B0502040204020203" pitchFamily="34" charset="0"/>
                <a:cs typeface="Segoe UI Light" panose="020B0502040204020203" pitchFamily="34" charset="0"/>
              </a:rPr>
              <a:t>, Bahasa </a:t>
            </a:r>
            <a:r>
              <a:rPr lang="en-US" altLang="id-ID" sz="3600" dirty="0" err="1">
                <a:latin typeface="Segoe UI Light" panose="020B0502040204020203" pitchFamily="34" charset="0"/>
                <a:cs typeface="Segoe UI Light" panose="020B0502040204020203" pitchFamily="34" charset="0"/>
              </a:rPr>
              <a:t>Pemrograman</a:t>
            </a:r>
            <a:r>
              <a:rPr lang="en-US" altLang="id-ID" sz="3600" dirty="0">
                <a:latin typeface="Segoe UI Light" panose="020B0502040204020203" pitchFamily="34" charset="0"/>
                <a:cs typeface="Segoe UI Light" panose="020B0502040204020203" pitchFamily="34" charset="0"/>
              </a:rPr>
              <a:t> Web</a:t>
            </a:r>
          </a:p>
          <a:p>
            <a:pPr>
              <a:lnSpc>
                <a:spcPct val="150000"/>
              </a:lnSpc>
            </a:pPr>
            <a:r>
              <a:rPr lang="en-US" altLang="id-ID" sz="3600" dirty="0">
                <a:latin typeface="Segoe UI Light" panose="020B0502040204020203" pitchFamily="34" charset="0"/>
                <a:cs typeface="Segoe UI Light" panose="020B0502040204020203" pitchFamily="34" charset="0"/>
              </a:rPr>
              <a:t>Framework dan Library </a:t>
            </a:r>
            <a:r>
              <a:rPr lang="en-US" altLang="id-ID" sz="3600" dirty="0" err="1">
                <a:latin typeface="Segoe UI Light" panose="020B0502040204020203" pitchFamily="34" charset="0"/>
                <a:cs typeface="Segoe UI Light" panose="020B0502040204020203" pitchFamily="34" charset="0"/>
              </a:rPr>
              <a:t>Javascript</a:t>
            </a:r>
            <a:endParaRPr lang="en-US" altLang="id-ID" sz="3600" dirty="0">
              <a:latin typeface="Segoe UI Light" panose="020B0502040204020203" pitchFamily="34" charset="0"/>
              <a:cs typeface="Segoe UI Light" panose="020B0502040204020203" pitchFamily="34" charset="0"/>
            </a:endParaRPr>
          </a:p>
          <a:p>
            <a:pPr>
              <a:lnSpc>
                <a:spcPct val="150000"/>
              </a:lnSpc>
            </a:pPr>
            <a:r>
              <a:rPr lang="en-US" altLang="id-ID" sz="3600" dirty="0">
                <a:latin typeface="Segoe UI Light" panose="020B0502040204020203" pitchFamily="34" charset="0"/>
                <a:cs typeface="Segoe UI Light" panose="020B0502040204020203" pitchFamily="34" charset="0"/>
              </a:rPr>
              <a:t>Latihan-Latihan</a:t>
            </a: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74863" y="272655"/>
            <a:ext cx="6232796"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Framework </a:t>
            </a:r>
            <a:r>
              <a:rPr lang="en-US" altLang="id-ID" sz="4400" b="1" dirty="0">
                <a:latin typeface="Candara" panose="020E0502030303020204" pitchFamily="34" charset="0"/>
                <a:cs typeface="Segoe UI" panose="020B0502040204020203" pitchFamily="34" charset="0"/>
                <a:sym typeface="+mn-ea"/>
              </a:rPr>
              <a:t>dan</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a:solidFill>
                  <a:srgbClr val="00B050"/>
                </a:solidFill>
                <a:latin typeface="Candara" panose="020E0502030303020204" pitchFamily="34" charset="0"/>
                <a:cs typeface="Segoe UI" panose="020B0502040204020203" pitchFamily="34" charset="0"/>
                <a:sym typeface="+mn-ea"/>
              </a:rPr>
              <a:t>Libraries</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 name="Rectangle 1">
            <a:extLst>
              <a:ext uri="{FF2B5EF4-FFF2-40B4-BE49-F238E27FC236}">
                <a16:creationId xmlns:a16="http://schemas.microsoft.com/office/drawing/2014/main" id="{9AAEFDB6-BB7E-40B3-9448-35CCFC97F287}"/>
              </a:ext>
            </a:extLst>
          </p:cNvPr>
          <p:cNvSpPr/>
          <p:nvPr/>
        </p:nvSpPr>
        <p:spPr>
          <a:xfrm>
            <a:off x="374863" y="1210866"/>
            <a:ext cx="11401978" cy="5078313"/>
          </a:xfrm>
          <a:prstGeom prst="rect">
            <a:avLst/>
          </a:prstGeom>
        </p:spPr>
        <p:txBody>
          <a:bodyPr wrap="square">
            <a:spAutoFit/>
          </a:bodyPr>
          <a:lstStyle/>
          <a:p>
            <a:r>
              <a:rPr lang="en-US" sz="3600" dirty="0">
                <a:solidFill>
                  <a:srgbClr val="333333"/>
                </a:solidFill>
                <a:latin typeface="+mj-lt"/>
              </a:rPr>
              <a:t>A </a:t>
            </a:r>
            <a:r>
              <a:rPr lang="en-US" sz="3600" b="1" dirty="0">
                <a:solidFill>
                  <a:srgbClr val="333333"/>
                </a:solidFill>
                <a:latin typeface="+mj-lt"/>
              </a:rPr>
              <a:t>framework </a:t>
            </a:r>
            <a:r>
              <a:rPr lang="en-US" sz="3600" dirty="0">
                <a:solidFill>
                  <a:srgbClr val="333333"/>
                </a:solidFill>
                <a:latin typeface="+mj-lt"/>
              </a:rPr>
              <a:t>encapsulates common application functionality, allowing the developer to focus on the parts that are unique to their application. Usually that means the developer writes pieces of code that get called by the framework when various things happen; </a:t>
            </a:r>
            <a:r>
              <a:rPr lang="en-US" sz="3600" u="sng" dirty="0">
                <a:solidFill>
                  <a:srgbClr val="2B6DAD"/>
                </a:solidFill>
                <a:latin typeface="+mj-lt"/>
              </a:rPr>
              <a:t>Angular</a:t>
            </a:r>
            <a:r>
              <a:rPr lang="en-US" sz="3600" dirty="0">
                <a:solidFill>
                  <a:srgbClr val="333333"/>
                </a:solidFill>
                <a:latin typeface="+mj-lt"/>
              </a:rPr>
              <a:t>, for example.</a:t>
            </a:r>
            <a:br>
              <a:rPr lang="en-US" sz="3600" dirty="0">
                <a:latin typeface="+mj-lt"/>
              </a:rPr>
            </a:br>
            <a:br>
              <a:rPr lang="en-US" sz="3600" dirty="0">
                <a:latin typeface="+mj-lt"/>
              </a:rPr>
            </a:br>
            <a:r>
              <a:rPr lang="en-US" sz="3600" b="1" dirty="0">
                <a:solidFill>
                  <a:srgbClr val="333333"/>
                </a:solidFill>
                <a:latin typeface="+mj-lt"/>
              </a:rPr>
              <a:t>Libraries </a:t>
            </a:r>
            <a:r>
              <a:rPr lang="en-US" sz="3600" dirty="0">
                <a:solidFill>
                  <a:srgbClr val="333333"/>
                </a:solidFill>
                <a:latin typeface="+mj-lt"/>
              </a:rPr>
              <a:t>are packages of code that typically get called by your application to perform a task, like DOM manipulation or HTTP requests; </a:t>
            </a:r>
            <a:r>
              <a:rPr lang="en-US" sz="3600" u="sng" dirty="0" err="1">
                <a:solidFill>
                  <a:srgbClr val="2B6DAD"/>
                </a:solidFill>
                <a:latin typeface="+mj-lt"/>
              </a:rPr>
              <a:t>ThreeJS</a:t>
            </a:r>
            <a:r>
              <a:rPr lang="en-US" sz="3600" dirty="0">
                <a:solidFill>
                  <a:srgbClr val="333333"/>
                </a:solidFill>
                <a:latin typeface="+mj-lt"/>
              </a:rPr>
              <a:t>, for example.</a:t>
            </a:r>
            <a:endParaRPr lang="en-US" sz="3600" dirty="0">
              <a:latin typeface="+mj-lt"/>
            </a:endParaRPr>
          </a:p>
        </p:txBody>
      </p:sp>
      <p:sp>
        <p:nvSpPr>
          <p:cNvPr id="3" name="TextBox 2">
            <a:extLst>
              <a:ext uri="{FF2B5EF4-FFF2-40B4-BE49-F238E27FC236}">
                <a16:creationId xmlns:a16="http://schemas.microsoft.com/office/drawing/2014/main" id="{C4445D24-9F14-06AE-60C6-4C7007504D37}"/>
              </a:ext>
            </a:extLst>
          </p:cNvPr>
          <p:cNvSpPr txBox="1"/>
          <p:nvPr/>
        </p:nvSpPr>
        <p:spPr>
          <a:xfrm>
            <a:off x="5261419" y="6196339"/>
            <a:ext cx="6555718" cy="523220"/>
          </a:xfrm>
          <a:prstGeom prst="rect">
            <a:avLst/>
          </a:prstGeom>
          <a:noFill/>
        </p:spPr>
        <p:txBody>
          <a:bodyPr wrap="square">
            <a:spAutoFit/>
          </a:bodyPr>
          <a:lstStyle/>
          <a:p>
            <a:pPr algn="just"/>
            <a:r>
              <a:rPr lang="en-US" sz="1400" dirty="0" err="1">
                <a:solidFill>
                  <a:srgbClr val="FF0000"/>
                </a:solidFill>
                <a:latin typeface="+mj-lt"/>
              </a:rPr>
              <a:t>Frameowrk</a:t>
            </a:r>
            <a:r>
              <a:rPr lang="en-US" sz="1400" dirty="0">
                <a:solidFill>
                  <a:srgbClr val="FF0000"/>
                </a:solidFill>
                <a:latin typeface="+mj-lt"/>
              </a:rPr>
              <a:t> : </a:t>
            </a:r>
            <a:r>
              <a:rPr lang="en-US" sz="1400" dirty="0" err="1">
                <a:solidFill>
                  <a:srgbClr val="FF0000"/>
                </a:solidFill>
                <a:latin typeface="+mj-lt"/>
              </a:rPr>
              <a:t>cakupannya</a:t>
            </a:r>
            <a:r>
              <a:rPr lang="en-US" sz="1400" dirty="0">
                <a:solidFill>
                  <a:srgbClr val="FF0000"/>
                </a:solidFill>
                <a:latin typeface="+mj-lt"/>
              </a:rPr>
              <a:t> </a:t>
            </a:r>
            <a:r>
              <a:rPr lang="en-US" sz="1400" dirty="0" err="1">
                <a:solidFill>
                  <a:srgbClr val="FF0000"/>
                </a:solidFill>
                <a:latin typeface="+mj-lt"/>
              </a:rPr>
              <a:t>lebih</a:t>
            </a:r>
            <a:r>
              <a:rPr lang="en-US" sz="1400" dirty="0">
                <a:solidFill>
                  <a:srgbClr val="FF0000"/>
                </a:solidFill>
                <a:latin typeface="+mj-lt"/>
              </a:rPr>
              <a:t> </a:t>
            </a:r>
            <a:r>
              <a:rPr lang="en-US" sz="1400" dirty="0" err="1">
                <a:solidFill>
                  <a:srgbClr val="FF0000"/>
                </a:solidFill>
                <a:latin typeface="+mj-lt"/>
              </a:rPr>
              <a:t>luas</a:t>
            </a:r>
            <a:r>
              <a:rPr lang="en-US" sz="1400" dirty="0">
                <a:solidFill>
                  <a:srgbClr val="FF0000"/>
                </a:solidFill>
                <a:latin typeface="+mj-lt"/>
              </a:rPr>
              <a:t> </a:t>
            </a:r>
            <a:r>
              <a:rPr lang="en-US" sz="1400" dirty="0" err="1">
                <a:solidFill>
                  <a:srgbClr val="FF0000"/>
                </a:solidFill>
                <a:latin typeface="+mj-lt"/>
              </a:rPr>
              <a:t>drpd</a:t>
            </a:r>
            <a:r>
              <a:rPr lang="en-US" sz="1400" dirty="0">
                <a:solidFill>
                  <a:srgbClr val="FF0000"/>
                </a:solidFill>
                <a:latin typeface="+mj-lt"/>
              </a:rPr>
              <a:t> libraries. Dia </a:t>
            </a:r>
            <a:r>
              <a:rPr lang="en-US" sz="1400" dirty="0" err="1">
                <a:solidFill>
                  <a:srgbClr val="FF0000"/>
                </a:solidFill>
                <a:latin typeface="+mj-lt"/>
              </a:rPr>
              <a:t>lebih</a:t>
            </a:r>
            <a:r>
              <a:rPr lang="en-US" sz="1400" dirty="0">
                <a:solidFill>
                  <a:srgbClr val="FF0000"/>
                </a:solidFill>
                <a:latin typeface="+mj-lt"/>
              </a:rPr>
              <a:t> </a:t>
            </a:r>
            <a:r>
              <a:rPr lang="en-US" sz="1400" dirty="0" err="1">
                <a:solidFill>
                  <a:srgbClr val="FF0000"/>
                </a:solidFill>
                <a:latin typeface="+mj-lt"/>
              </a:rPr>
              <a:t>lengkap</a:t>
            </a:r>
            <a:r>
              <a:rPr lang="en-US" sz="1400" dirty="0">
                <a:solidFill>
                  <a:srgbClr val="FF0000"/>
                </a:solidFill>
                <a:latin typeface="+mj-lt"/>
              </a:rPr>
              <a:t>. </a:t>
            </a:r>
            <a:r>
              <a:rPr lang="en-US" sz="1400" dirty="0" err="1">
                <a:solidFill>
                  <a:srgbClr val="FF0000"/>
                </a:solidFill>
                <a:latin typeface="+mj-lt"/>
              </a:rPr>
              <a:t>Contohnya</a:t>
            </a:r>
            <a:r>
              <a:rPr lang="en-US" sz="1400" dirty="0">
                <a:solidFill>
                  <a:srgbClr val="FF0000"/>
                </a:solidFill>
                <a:latin typeface="+mj-lt"/>
              </a:rPr>
              <a:t> </a:t>
            </a:r>
            <a:r>
              <a:rPr lang="en-US" sz="1400" dirty="0" err="1">
                <a:solidFill>
                  <a:srgbClr val="FF0000"/>
                </a:solidFill>
                <a:latin typeface="+mj-lt"/>
              </a:rPr>
              <a:t>bootstrep</a:t>
            </a:r>
            <a:endParaRPr lang="en-US" sz="1400" dirty="0">
              <a:solidFill>
                <a:srgbClr val="FF0000"/>
              </a:solidFill>
              <a:latin typeface="+mj-lt"/>
            </a:endParaRPr>
          </a:p>
          <a:p>
            <a:pPr algn="just"/>
            <a:r>
              <a:rPr lang="en-US" sz="1400" dirty="0">
                <a:solidFill>
                  <a:srgbClr val="FF0000"/>
                </a:solidFill>
                <a:latin typeface="+mj-lt"/>
              </a:rPr>
              <a:t>Libraries : </a:t>
            </a:r>
            <a:r>
              <a:rPr lang="en-US" sz="1400" dirty="0" err="1">
                <a:solidFill>
                  <a:srgbClr val="FF0000"/>
                </a:solidFill>
                <a:latin typeface="+mj-lt"/>
              </a:rPr>
              <a:t>threejs</a:t>
            </a:r>
            <a:r>
              <a:rPr lang="en-US" sz="1400" dirty="0">
                <a:solidFill>
                  <a:srgbClr val="FF0000"/>
                </a:solidFill>
                <a:latin typeface="+mj-lt"/>
              </a:rPr>
              <a:t> </a:t>
            </a:r>
          </a:p>
        </p:txBody>
      </p:sp>
    </p:spTree>
    <p:extLst>
      <p:ext uri="{BB962C8B-B14F-4D97-AF65-F5344CB8AC3E}">
        <p14:creationId xmlns:p14="http://schemas.microsoft.com/office/powerpoint/2010/main" val="1437349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21DEB-4777-4BAA-9EB1-70395FB78301}"/>
              </a:ext>
            </a:extLst>
          </p:cNvPr>
          <p:cNvPicPr>
            <a:picLocks noChangeAspect="1"/>
          </p:cNvPicPr>
          <p:nvPr/>
        </p:nvPicPr>
        <p:blipFill>
          <a:blip r:embed="rId3"/>
          <a:stretch>
            <a:fillRect/>
          </a:stretch>
        </p:blipFill>
        <p:spPr>
          <a:xfrm>
            <a:off x="199" y="658940"/>
            <a:ext cx="12191801" cy="5915281"/>
          </a:xfrm>
          <a:prstGeom prst="rect">
            <a:avLst/>
          </a:prstGeom>
        </p:spPr>
      </p:pic>
      <p:sp>
        <p:nvSpPr>
          <p:cNvPr id="5" name="Rectangle 4"/>
          <p:cNvSpPr/>
          <p:nvPr/>
        </p:nvSpPr>
        <p:spPr>
          <a:xfrm>
            <a:off x="6001404" y="1987935"/>
            <a:ext cx="1771650" cy="37147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9301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6709"/>
            <a:ext cx="12152295" cy="6301968"/>
          </a:xfrm>
          <a:prstGeom prst="rect">
            <a:avLst/>
          </a:prstGeom>
        </p:spPr>
      </p:pic>
      <p:sp>
        <p:nvSpPr>
          <p:cNvPr id="5" name="Rectangle 4"/>
          <p:cNvSpPr/>
          <p:nvPr/>
        </p:nvSpPr>
        <p:spPr>
          <a:xfrm>
            <a:off x="8205130" y="3307693"/>
            <a:ext cx="1979393" cy="41296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2157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10;&#10;Description automatically generated">
            <a:extLst>
              <a:ext uri="{FF2B5EF4-FFF2-40B4-BE49-F238E27FC236}">
                <a16:creationId xmlns:a16="http://schemas.microsoft.com/office/drawing/2014/main" id="{320AA9D9-0121-4CFC-97F6-28606B1413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91" r="32203"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dirty="0">
                <a:latin typeface="Candara" panose="020E0502030303020204" pitchFamily="34" charset="0"/>
                <a:cs typeface="Segoe UI Light" panose="020B0502040204020203" pitchFamily="34" charset="0"/>
              </a:rPr>
              <a:t>Latihan-</a:t>
            </a:r>
            <a:r>
              <a:rPr lang="en-US" altLang="id-ID" sz="4800" b="1" dirty="0" err="1">
                <a:latin typeface="Candara" panose="020E0502030303020204" pitchFamily="34" charset="0"/>
                <a:cs typeface="Segoe UI Light" panose="020B0502040204020203" pitchFamily="34" charset="0"/>
              </a:rPr>
              <a:t>latihan</a:t>
            </a:r>
            <a:endParaRPr lang="en-US" altLang="id-ID" sz="4800"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dirty="0" err="1">
                <a:latin typeface="Segoe UI Light" panose="020B0502040204020203" pitchFamily="34" charset="0"/>
                <a:cs typeface="Segoe UI Light" panose="020B0502040204020203" pitchFamily="34" charset="0"/>
              </a:rPr>
              <a:t>Javascript</a:t>
            </a:r>
            <a:r>
              <a:rPr lang="en-US" altLang="id-ID" sz="2000" b="1" dirty="0">
                <a:latin typeface="Segoe UI Light" panose="020B0502040204020203" pitchFamily="34" charset="0"/>
                <a:cs typeface="Segoe UI Light" panose="020B0502040204020203" pitchFamily="34" charset="0"/>
              </a:rPr>
              <a:t> Bahasa </a:t>
            </a:r>
            <a:r>
              <a:rPr lang="en-US" altLang="id-ID" sz="2000" b="1" dirty="0" err="1">
                <a:latin typeface="Segoe UI Light" panose="020B0502040204020203" pitchFamily="34" charset="0"/>
                <a:cs typeface="Segoe UI Light" panose="020B0502040204020203" pitchFamily="34" charset="0"/>
              </a:rPr>
              <a:t>Pemrograman</a:t>
            </a:r>
            <a:r>
              <a:rPr lang="en-US" altLang="id-ID" sz="2000" b="1" dirty="0">
                <a:latin typeface="Segoe UI Light" panose="020B0502040204020203" pitchFamily="34" charset="0"/>
                <a:cs typeface="Segoe UI Light" panose="020B0502040204020203" pitchFamily="34" charset="0"/>
              </a:rPr>
              <a:t> Web</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91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264505" y="146532"/>
            <a:ext cx="2826415" cy="830997"/>
          </a:xfrm>
          <a:prstGeom prst="rect">
            <a:avLst/>
          </a:prstGeom>
          <a:noFill/>
        </p:spPr>
        <p:txBody>
          <a:bodyPr wrap="non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Game </a:t>
            </a:r>
            <a:r>
              <a:rPr lang="en-US" altLang="id-ID" sz="4800" b="1" dirty="0">
                <a:solidFill>
                  <a:srgbClr val="00B050"/>
                </a:solidFill>
                <a:latin typeface="Candara" panose="020E0502030303020204" pitchFamily="34" charset="0"/>
                <a:cs typeface="Segoe UI" panose="020B0502040204020203" pitchFamily="34" charset="0"/>
                <a:sym typeface="+mn-ea"/>
              </a:rPr>
              <a:t>ON</a:t>
            </a:r>
            <a:r>
              <a:rPr lang="en-US" altLang="id-ID" sz="4800" b="1" dirty="0">
                <a:solidFill>
                  <a:srgbClr val="0070C0"/>
                </a:solidFill>
                <a:latin typeface="Candara" panose="020E0502030303020204" pitchFamily="34" charset="0"/>
                <a:cs typeface="Segoe UI" panose="020B0502040204020203" pitchFamily="34" charset="0"/>
                <a:sym typeface="+mn-ea"/>
              </a:rPr>
              <a:t>!</a:t>
            </a:r>
          </a:p>
        </p:txBody>
      </p:sp>
      <p:sp>
        <p:nvSpPr>
          <p:cNvPr id="18" name="TextBox 17">
            <a:extLst>
              <a:ext uri="{FF2B5EF4-FFF2-40B4-BE49-F238E27FC236}">
                <a16:creationId xmlns:a16="http://schemas.microsoft.com/office/drawing/2014/main" id="{B674D420-E680-4001-97BD-BD861F5C6C48}"/>
              </a:ext>
            </a:extLst>
          </p:cNvPr>
          <p:cNvSpPr txBox="1"/>
          <p:nvPr/>
        </p:nvSpPr>
        <p:spPr>
          <a:xfrm>
            <a:off x="2845788" y="559170"/>
            <a:ext cx="6093372" cy="461665"/>
          </a:xfrm>
          <a:prstGeom prst="rect">
            <a:avLst/>
          </a:prstGeom>
          <a:noFill/>
        </p:spPr>
        <p:txBody>
          <a:bodyPr wrap="square">
            <a:spAutoFit/>
          </a:bodyPr>
          <a:lstStyle/>
          <a:p>
            <a:pPr algn="ctr"/>
            <a:r>
              <a:rPr lang="en-US" sz="2400" dirty="0">
                <a:solidFill>
                  <a:srgbClr val="0070C0"/>
                </a:solidFill>
              </a:rPr>
              <a:t>https://blockly.games/</a:t>
            </a:r>
          </a:p>
        </p:txBody>
      </p:sp>
      <p:pic>
        <p:nvPicPr>
          <p:cNvPr id="4" name="Picture 3">
            <a:extLst>
              <a:ext uri="{FF2B5EF4-FFF2-40B4-BE49-F238E27FC236}">
                <a16:creationId xmlns:a16="http://schemas.microsoft.com/office/drawing/2014/main" id="{FE5B30EC-ED5A-49C9-9825-0B7876E214F4}"/>
              </a:ext>
            </a:extLst>
          </p:cNvPr>
          <p:cNvPicPr>
            <a:picLocks noChangeAspect="1"/>
          </p:cNvPicPr>
          <p:nvPr/>
        </p:nvPicPr>
        <p:blipFill>
          <a:blip r:embed="rId3"/>
          <a:stretch>
            <a:fillRect/>
          </a:stretch>
        </p:blipFill>
        <p:spPr>
          <a:xfrm>
            <a:off x="0" y="1020835"/>
            <a:ext cx="12192000" cy="5837165"/>
          </a:xfrm>
          <a:prstGeom prst="rect">
            <a:avLst/>
          </a:prstGeom>
        </p:spPr>
      </p:pic>
    </p:spTree>
    <p:extLst>
      <p:ext uri="{BB962C8B-B14F-4D97-AF65-F5344CB8AC3E}">
        <p14:creationId xmlns:p14="http://schemas.microsoft.com/office/powerpoint/2010/main" val="347189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AC22B-26CB-4668-A107-BFED57A87B1C}"/>
              </a:ext>
            </a:extLst>
          </p:cNvPr>
          <p:cNvPicPr>
            <a:picLocks noChangeAspect="1"/>
          </p:cNvPicPr>
          <p:nvPr/>
        </p:nvPicPr>
        <p:blipFill>
          <a:blip r:embed="rId2"/>
          <a:stretch>
            <a:fillRect/>
          </a:stretch>
        </p:blipFill>
        <p:spPr>
          <a:xfrm>
            <a:off x="0" y="732802"/>
            <a:ext cx="12192000" cy="5863941"/>
          </a:xfrm>
          <a:prstGeom prst="rect">
            <a:avLst/>
          </a:prstGeom>
        </p:spPr>
      </p:pic>
      <p:sp>
        <p:nvSpPr>
          <p:cNvPr id="7" name="Title 2">
            <a:extLst>
              <a:ext uri="{FF2B5EF4-FFF2-40B4-BE49-F238E27FC236}">
                <a16:creationId xmlns:a16="http://schemas.microsoft.com/office/drawing/2014/main" id="{F2AFD6C6-821C-4CC3-9840-79A3AC5F1538}"/>
              </a:ext>
            </a:extLst>
          </p:cNvPr>
          <p:cNvSpPr txBox="1">
            <a:spLocks/>
          </p:cNvSpPr>
          <p:nvPr/>
        </p:nvSpPr>
        <p:spPr>
          <a:xfrm>
            <a:off x="6353505" y="3862136"/>
            <a:ext cx="4824248" cy="2105407"/>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err="1">
                <a:solidFill>
                  <a:srgbClr val="0070C0"/>
                </a:solidFill>
                <a:latin typeface="+mj-lt"/>
              </a:rPr>
              <a:t>Gunakan</a:t>
            </a:r>
            <a:r>
              <a:rPr lang="en-US" sz="2800" dirty="0">
                <a:solidFill>
                  <a:srgbClr val="0070C0"/>
                </a:solidFill>
                <a:latin typeface="+mj-lt"/>
              </a:rPr>
              <a:t> </a:t>
            </a:r>
            <a:r>
              <a:rPr lang="en-US" sz="2800" dirty="0" err="1">
                <a:solidFill>
                  <a:srgbClr val="0070C0"/>
                </a:solidFill>
                <a:latin typeface="+mj-lt"/>
              </a:rPr>
              <a:t>pilihan</a:t>
            </a:r>
            <a:r>
              <a:rPr lang="en-US" sz="2800" dirty="0">
                <a:solidFill>
                  <a:srgbClr val="0070C0"/>
                </a:solidFill>
                <a:latin typeface="+mj-lt"/>
              </a:rPr>
              <a:t> </a:t>
            </a:r>
            <a:r>
              <a:rPr lang="en-US" sz="2800" dirty="0" err="1">
                <a:solidFill>
                  <a:srgbClr val="0070C0"/>
                </a:solidFill>
                <a:latin typeface="+mj-lt"/>
              </a:rPr>
              <a:t>langkah</a:t>
            </a:r>
            <a:r>
              <a:rPr lang="en-US" sz="2800" dirty="0">
                <a:solidFill>
                  <a:srgbClr val="0070C0"/>
                </a:solidFill>
                <a:latin typeface="+mj-lt"/>
              </a:rPr>
              <a:t> yang </a:t>
            </a:r>
            <a:r>
              <a:rPr lang="en-US" sz="2800" dirty="0" err="1">
                <a:solidFill>
                  <a:srgbClr val="0070C0"/>
                </a:solidFill>
                <a:latin typeface="+mj-lt"/>
              </a:rPr>
              <a:t>tersedia</a:t>
            </a:r>
            <a:r>
              <a:rPr lang="en-US" sz="2800" dirty="0">
                <a:solidFill>
                  <a:srgbClr val="0070C0"/>
                </a:solidFill>
                <a:latin typeface="+mj-lt"/>
              </a:rPr>
              <a:t> </a:t>
            </a:r>
            <a:r>
              <a:rPr lang="en-US" sz="2800" dirty="0" err="1">
                <a:solidFill>
                  <a:srgbClr val="0070C0"/>
                </a:solidFill>
                <a:latin typeface="+mj-lt"/>
              </a:rPr>
              <a:t>untuk</a:t>
            </a:r>
            <a:r>
              <a:rPr lang="en-US" sz="2800" dirty="0">
                <a:solidFill>
                  <a:srgbClr val="0070C0"/>
                </a:solidFill>
                <a:latin typeface="+mj-lt"/>
              </a:rPr>
              <a:t> </a:t>
            </a:r>
            <a:r>
              <a:rPr lang="en-US" sz="2800" dirty="0" err="1">
                <a:solidFill>
                  <a:srgbClr val="0070C0"/>
                </a:solidFill>
                <a:latin typeface="+mj-lt"/>
              </a:rPr>
              <a:t>menyusun</a:t>
            </a:r>
            <a:r>
              <a:rPr lang="en-US" sz="2800" dirty="0">
                <a:solidFill>
                  <a:srgbClr val="0070C0"/>
                </a:solidFill>
                <a:latin typeface="+mj-lt"/>
              </a:rPr>
              <a:t> </a:t>
            </a:r>
            <a:r>
              <a:rPr lang="en-US" sz="2800" dirty="0" err="1">
                <a:solidFill>
                  <a:srgbClr val="0070C0"/>
                </a:solidFill>
                <a:latin typeface="+mj-lt"/>
              </a:rPr>
              <a:t>algoritma</a:t>
            </a:r>
            <a:r>
              <a:rPr lang="en-US" sz="2800" dirty="0">
                <a:solidFill>
                  <a:srgbClr val="0070C0"/>
                </a:solidFill>
                <a:latin typeface="+mj-lt"/>
              </a:rPr>
              <a:t> dan </a:t>
            </a:r>
            <a:r>
              <a:rPr lang="en-US" sz="2800" dirty="0" err="1">
                <a:solidFill>
                  <a:srgbClr val="0070C0"/>
                </a:solidFill>
                <a:latin typeface="+mj-lt"/>
              </a:rPr>
              <a:t>menyelesaikan</a:t>
            </a:r>
            <a:r>
              <a:rPr lang="en-US" sz="2800" dirty="0">
                <a:solidFill>
                  <a:srgbClr val="0070C0"/>
                </a:solidFill>
                <a:latin typeface="+mj-lt"/>
              </a:rPr>
              <a:t> </a:t>
            </a:r>
            <a:r>
              <a:rPr lang="en-US" sz="2800" dirty="0" err="1">
                <a:solidFill>
                  <a:srgbClr val="0070C0"/>
                </a:solidFill>
                <a:latin typeface="+mj-lt"/>
              </a:rPr>
              <a:t>permainan</a:t>
            </a:r>
            <a:endParaRPr lang="en-US" sz="2800" dirty="0">
              <a:solidFill>
                <a:srgbClr val="0070C0"/>
              </a:solidFill>
              <a:latin typeface="+mj-lt"/>
            </a:endParaRPr>
          </a:p>
        </p:txBody>
      </p:sp>
    </p:spTree>
    <p:extLst>
      <p:ext uri="{BB962C8B-B14F-4D97-AF65-F5344CB8AC3E}">
        <p14:creationId xmlns:p14="http://schemas.microsoft.com/office/powerpoint/2010/main" val="338669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EC668-4E4E-46E7-AA70-662690BAC01F}"/>
              </a:ext>
            </a:extLst>
          </p:cNvPr>
          <p:cNvSpPr/>
          <p:nvPr/>
        </p:nvSpPr>
        <p:spPr>
          <a:xfrm>
            <a:off x="1110343" y="2516642"/>
            <a:ext cx="11079944" cy="2055358"/>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BA162AD7-4668-4306-A670-BF78D1CBE328}"/>
              </a:ext>
            </a:extLst>
          </p:cNvPr>
          <p:cNvSpPr txBox="1">
            <a:spLocks/>
          </p:cNvSpPr>
          <p:nvPr/>
        </p:nvSpPr>
        <p:spPr>
          <a:xfrm>
            <a:off x="852239" y="2662284"/>
            <a:ext cx="11079944" cy="1310625"/>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i="1" dirty="0">
                <a:latin typeface="+mj-lt"/>
              </a:rPr>
              <a:t>Programming is not about </a:t>
            </a:r>
            <a:r>
              <a:rPr lang="en-US" sz="3600" b="1" i="1" dirty="0">
                <a:latin typeface="+mj-lt"/>
              </a:rPr>
              <a:t>memorizing scripts,</a:t>
            </a:r>
          </a:p>
          <a:p>
            <a:pPr algn="r"/>
            <a:r>
              <a:rPr lang="en-US" sz="3600" i="1" dirty="0">
                <a:latin typeface="+mj-lt"/>
              </a:rPr>
              <a:t>Instead, it’s a </a:t>
            </a:r>
            <a:r>
              <a:rPr lang="en-US" sz="3600" b="1" i="1" dirty="0">
                <a:latin typeface="+mj-lt"/>
              </a:rPr>
              <a:t>logic’s work </a:t>
            </a:r>
            <a:r>
              <a:rPr lang="en-US" sz="3600" i="1" dirty="0">
                <a:latin typeface="+mj-lt"/>
              </a:rPr>
              <a:t>to craft algorithms to solve problems</a:t>
            </a:r>
          </a:p>
        </p:txBody>
      </p:sp>
    </p:spTree>
    <p:extLst>
      <p:ext uri="{BB962C8B-B14F-4D97-AF65-F5344CB8AC3E}">
        <p14:creationId xmlns:p14="http://schemas.microsoft.com/office/powerpoint/2010/main" val="249309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304628"/>
            <a:ext cx="10515600" cy="776288"/>
          </a:xfrm>
        </p:spPr>
        <p:txBody>
          <a:bodyPr>
            <a:noAutofit/>
          </a:bodyPr>
          <a:lstStyle/>
          <a:p>
            <a:pPr algn="ctr"/>
            <a:r>
              <a:rPr lang="id-ID" sz="6600" b="1" dirty="0">
                <a:solidFill>
                  <a:srgbClr val="014A73"/>
                </a:solidFill>
                <a:latin typeface="Segoe UI Light" panose="020B0502040204020203" pitchFamily="34" charset="0"/>
                <a:cs typeface="Segoe UI Light" panose="020B0502040204020203" pitchFamily="34" charset="0"/>
              </a:rPr>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n open computer sitting on top of a table&#10;&#10;Description automatically generated">
            <a:extLst>
              <a:ext uri="{FF2B5EF4-FFF2-40B4-BE49-F238E27FC236}">
                <a16:creationId xmlns:a16="http://schemas.microsoft.com/office/drawing/2014/main" id="{1205A10A-8704-4BD0-A6CB-B404B687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560" r="23298" b="1532"/>
          <a:stretch/>
        </p:blipFill>
        <p:spPr>
          <a:xfrm>
            <a:off x="4435364" y="174661"/>
            <a:ext cx="7756636" cy="6136570"/>
          </a:xfrm>
          <a:prstGeom prst="rect">
            <a:avLst/>
          </a:prstGeom>
        </p:spPr>
      </p:pic>
      <p:sp>
        <p:nvSpPr>
          <p:cNvPr id="6" name="Rectangle 5">
            <a:extLst>
              <a:ext uri="{FF2B5EF4-FFF2-40B4-BE49-F238E27FC236}">
                <a16:creationId xmlns:a16="http://schemas.microsoft.com/office/drawing/2014/main" id="{634E6A5C-5778-4C35-A35A-3C888586F332}"/>
              </a:ext>
            </a:extLst>
          </p:cNvPr>
          <p:cNvSpPr/>
          <p:nvPr/>
        </p:nvSpPr>
        <p:spPr>
          <a:xfrm>
            <a:off x="3074276" y="126124"/>
            <a:ext cx="9143999" cy="6185107"/>
          </a:xfrm>
          <a:prstGeom prst="rect">
            <a:avLst/>
          </a:prstGeom>
          <a:gradFill>
            <a:gsLst>
              <a:gs pos="0">
                <a:schemeClr val="accent1">
                  <a:lumMod val="5000"/>
                  <a:lumOff val="95000"/>
                </a:schemeClr>
              </a:gs>
              <a:gs pos="33000">
                <a:schemeClr val="bg1">
                  <a:alpha val="93000"/>
                </a:schemeClr>
              </a:gs>
              <a:gs pos="100000">
                <a:schemeClr val="bg1">
                  <a:alpha val="33000"/>
                  <a:lumMod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62630" y="3164116"/>
            <a:ext cx="9144000" cy="1115106"/>
          </a:xfrm>
        </p:spPr>
        <p:txBody>
          <a:bodyPr>
            <a:normAutofit fontScale="90000"/>
          </a:bodyPr>
          <a:lstStyle/>
          <a:p>
            <a:pPr algn="r"/>
            <a:r>
              <a:rPr lang="en-US" altLang="id-ID" b="1" dirty="0">
                <a:solidFill>
                  <a:srgbClr val="014A73"/>
                </a:solidFill>
                <a:latin typeface="Candara" panose="020E0502030303020204" pitchFamily="34" charset="0"/>
                <a:cs typeface="Segoe UI Light" panose="020B0502040204020203" pitchFamily="34" charset="0"/>
              </a:rPr>
              <a:t>Client-side dan Server-Side</a:t>
            </a:r>
            <a:br>
              <a:rPr lang="en-US" altLang="id-ID" b="1" dirty="0">
                <a:solidFill>
                  <a:srgbClr val="014A73"/>
                </a:solidFill>
                <a:latin typeface="Candara" panose="020E0502030303020204" pitchFamily="34" charset="0"/>
                <a:cs typeface="Segoe UI Light" panose="020B0502040204020203" pitchFamily="34" charset="0"/>
              </a:rPr>
            </a:br>
            <a:r>
              <a:rPr lang="en-US" altLang="id-ID" b="1" dirty="0">
                <a:solidFill>
                  <a:srgbClr val="014A73"/>
                </a:solidFill>
                <a:latin typeface="Candara" panose="020E0502030303020204" pitchFamily="34" charset="0"/>
                <a:cs typeface="Segoe UI Light" panose="020B0502040204020203" pitchFamily="34" charset="0"/>
              </a:rPr>
              <a:t>Scripting</a:t>
            </a:r>
          </a:p>
        </p:txBody>
      </p:sp>
      <p:sp>
        <p:nvSpPr>
          <p:cNvPr id="3" name="Subtitle 2"/>
          <p:cNvSpPr>
            <a:spLocks noGrp="1"/>
          </p:cNvSpPr>
          <p:nvPr>
            <p:ph type="subTitle" idx="1"/>
          </p:nvPr>
        </p:nvSpPr>
        <p:spPr>
          <a:xfrm>
            <a:off x="2162630" y="4516440"/>
            <a:ext cx="9144000" cy="607106"/>
          </a:xfrm>
        </p:spPr>
        <p:txBody>
          <a:bodyPr/>
          <a:lstStyle/>
          <a:p>
            <a:pPr algn="r"/>
            <a:r>
              <a:rPr lang="en-US" altLang="id-ID" b="1" dirty="0">
                <a:latin typeface="Segoe UI Light" panose="020B0502040204020203" pitchFamily="34" charset="0"/>
                <a:cs typeface="Segoe UI Light" panose="020B0502040204020203" pitchFamily="34" charset="0"/>
              </a:rPr>
              <a:t>Dasar Internet dan </a:t>
            </a:r>
            <a:r>
              <a:rPr lang="en-US" altLang="id-ID" b="1" dirty="0" err="1">
                <a:latin typeface="Segoe UI Light" panose="020B0502040204020203" pitchFamily="34" charset="0"/>
                <a:cs typeface="Segoe UI Light" panose="020B0502040204020203" pitchFamily="34" charset="0"/>
              </a:rPr>
              <a:t>WebGIS</a:t>
            </a:r>
            <a:endParaRPr lang="en-US" altLang="id-ID" b="1" dirty="0">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lient" descr="http://www.wpclipart.com/computer/PCs/thin_cl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431" y="4099862"/>
            <a:ext cx="234365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openclipart.org/image/800px/svg_to_png/163711/database_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244" y="1505306"/>
            <a:ext cx="1731433" cy="2124457"/>
          </a:xfrm>
          <a:prstGeom prst="rect">
            <a:avLst/>
          </a:prstGeom>
          <a:noFill/>
          <a:extLst>
            <a:ext uri="{909E8E84-426E-40DD-AFC4-6F175D3DCCD1}">
              <a14:hiddenFill xmlns:a14="http://schemas.microsoft.com/office/drawing/2010/main">
                <a:solidFill>
                  <a:srgbClr val="FFFFFF"/>
                </a:solidFill>
              </a14:hiddenFill>
            </a:ext>
          </a:extLst>
        </p:spPr>
      </p:pic>
      <p:pic>
        <p:nvPicPr>
          <p:cNvPr id="8" name="httpwww" descr="http://cerebrotech-ng.com/cerebrotech/ser/webdev.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9503" y="4423774"/>
            <a:ext cx="1800200" cy="1008359"/>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p:cNvSpPr/>
          <p:nvPr/>
        </p:nvSpPr>
        <p:spPr>
          <a:xfrm rot="20133984">
            <a:off x="3386017" y="3091999"/>
            <a:ext cx="1598140" cy="7446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HTTP REQUEST</a:t>
            </a:r>
          </a:p>
        </p:txBody>
      </p:sp>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4119" y="2221543"/>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46990" y="2652821"/>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triped Right Arrow 8"/>
          <p:cNvSpPr/>
          <p:nvPr/>
        </p:nvSpPr>
        <p:spPr>
          <a:xfrm rot="20050257" flipH="1">
            <a:off x="6991299" y="3986883"/>
            <a:ext cx="1952600" cy="6098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Response</a:t>
            </a:r>
          </a:p>
        </p:txBody>
      </p:sp>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1613" y="4295784"/>
            <a:ext cx="961899" cy="72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0"/>
          <p:cNvSpPr>
            <a:spLocks noGrp="1"/>
          </p:cNvSpPr>
          <p:nvPr>
            <p:ph type="title"/>
          </p:nvPr>
        </p:nvSpPr>
        <p:spPr>
          <a:xfrm>
            <a:off x="372291" y="499369"/>
            <a:ext cx="10515600" cy="1325563"/>
          </a:xfrm>
        </p:spPr>
        <p:txBody>
          <a:bodyPr>
            <a:normAutofit/>
          </a:bodyPr>
          <a:lstStyle/>
          <a:p>
            <a:r>
              <a:rPr lang="en-US" altLang="id-ID" sz="4000" dirty="0">
                <a:solidFill>
                  <a:srgbClr val="014A73"/>
                </a:solidFill>
                <a:latin typeface="Candara" panose="020E0502030303020204" pitchFamily="34" charset="0"/>
                <a:cs typeface="Segoe UI Light" panose="020B0502040204020203" pitchFamily="34" charset="0"/>
              </a:rPr>
              <a:t>How '</a:t>
            </a:r>
            <a:r>
              <a:rPr lang="en-US" altLang="id-ID" sz="4000" b="1" dirty="0">
                <a:solidFill>
                  <a:srgbClr val="014A73"/>
                </a:solidFill>
                <a:latin typeface="Candara" panose="020E0502030303020204" pitchFamily="34" charset="0"/>
                <a:cs typeface="Segoe UI Light" panose="020B0502040204020203" pitchFamily="34" charset="0"/>
              </a:rPr>
              <a:t>Internet</a:t>
            </a:r>
            <a:r>
              <a:rPr lang="en-US" altLang="id-ID" sz="4000" dirty="0">
                <a:solidFill>
                  <a:srgbClr val="014A73"/>
                </a:solidFill>
                <a:latin typeface="Candara" panose="020E0502030303020204" pitchFamily="34" charset="0"/>
                <a:cs typeface="Segoe UI Light" panose="020B0502040204020203" pitchFamily="34" charset="0"/>
              </a:rPr>
              <a:t>' Works</a:t>
            </a:r>
          </a:p>
        </p:txBody>
      </p:sp>
      <p:sp>
        <p:nvSpPr>
          <p:cNvPr id="2" name="Text Box 1"/>
          <p:cNvSpPr txBox="1"/>
          <p:nvPr/>
        </p:nvSpPr>
        <p:spPr>
          <a:xfrm>
            <a:off x="2489200" y="5755640"/>
            <a:ext cx="725170"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Client</a:t>
            </a:r>
            <a:endParaRPr lang="en-US"/>
          </a:p>
        </p:txBody>
      </p:sp>
      <p:sp>
        <p:nvSpPr>
          <p:cNvPr id="3" name="Text Box 2"/>
          <p:cNvSpPr txBox="1"/>
          <p:nvPr/>
        </p:nvSpPr>
        <p:spPr>
          <a:xfrm>
            <a:off x="8802370" y="940435"/>
            <a:ext cx="795655"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Server</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0" presetClass="path" presetSubtype="0" decel="50000" fill="hold" nodeType="withEffect">
                                  <p:stCondLst>
                                    <p:cond delay="0"/>
                                  </p:stCondLst>
                                  <p:childTnLst>
                                    <p:animMotion origin="layout" path="M -1.94444E-6 1.11111E-6 L 0.04549 1.11111E-6 C 0.0658 1.11111E-6 0.09097 -0.03634 0.09097 -0.06574 L 0.09097 -0.13148 " pathEditMode="relative" rAng="0" ptsTypes="FfFF">
                                      <p:cBhvr>
                                        <p:cTn id="13" dur="500" fill="hold"/>
                                        <p:tgtEl>
                                          <p:spTgt spid="8"/>
                                        </p:tgtEl>
                                        <p:attrNameLst>
                                          <p:attrName>ppt_x</p:attrName>
                                          <p:attrName>ppt_y</p:attrName>
                                        </p:attrNameLst>
                                      </p:cBhvr>
                                      <p:rCtr x="4549" y="-6574"/>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type="lt">
                                    <p:tmAbs val="0"/>
                                  </p:iterate>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grpId="0" nodeType="afterEffect">
                                  <p:stCondLst>
                                    <p:cond delay="0"/>
                                  </p:stCondLst>
                                  <p:iterate type="lt">
                                    <p:tmPct val="0"/>
                                  </p:iterate>
                                  <p:childTnLst>
                                    <p:animMotion origin="layout" path="M -0.00329 0.0044 L 0.37466 -0.22639 " pathEditMode="relative" rAng="0" ptsTypes="AA">
                                      <p:cBhvr>
                                        <p:cTn id="20" dur="2000" fill="hold"/>
                                        <p:tgtEl>
                                          <p:spTgt spid="4"/>
                                        </p:tgtEl>
                                        <p:attrNameLst>
                                          <p:attrName>ppt_x</p:attrName>
                                          <p:attrName>ppt_y</p:attrName>
                                        </p:attrNameLst>
                                      </p:cBhvr>
                                      <p:rCtr x="18889" y="-11551"/>
                                    </p:animMotion>
                                  </p:childTnLst>
                                </p:cTn>
                              </p:par>
                              <p:par>
                                <p:cTn id="21" presetID="27" presetClass="emph" presetSubtype="0" repeatCount="indefinite" fill="remove" grpId="2" nodeType="withEffect">
                                  <p:stCondLst>
                                    <p:cond delay="0"/>
                                  </p:stCondLst>
                                  <p:endCondLst>
                                    <p:cond evt="onNext" delay="0">
                                      <p:tgtEl>
                                        <p:sldTgt/>
                                      </p:tgtEl>
                                    </p:cond>
                                  </p:endCondLst>
                                  <p:iterate type="lt">
                                    <p:tmPct val="0"/>
                                  </p:iterate>
                                  <p:childTnLst>
                                    <p:animClr clrSpc="rgb" dir="cw">
                                      <p:cBhvr override="childStyle">
                                        <p:cTn id="22" dur="250" autoRev="1" fill="remove"/>
                                        <p:tgtEl>
                                          <p:spTgt spid="4"/>
                                        </p:tgtEl>
                                        <p:attrNameLst>
                                          <p:attrName>style.color</p:attrName>
                                        </p:attrNameLst>
                                      </p:cBhvr>
                                      <p:to>
                                        <a:schemeClr val="bg1"/>
                                      </p:to>
                                    </p:animClr>
                                    <p:animClr clrSpc="rgb" dir="cw">
                                      <p:cBhvr>
                                        <p:cTn id="23" dur="250" autoRev="1" fill="remove"/>
                                        <p:tgtEl>
                                          <p:spTgt spid="4"/>
                                        </p:tgtEl>
                                        <p:attrNameLst>
                                          <p:attrName>fillcolor</p:attrName>
                                        </p:attrNameLst>
                                      </p:cBhvr>
                                      <p:to>
                                        <a:schemeClr val="bg1"/>
                                      </p:to>
                                    </p:animClr>
                                    <p:set>
                                      <p:cBhvr>
                                        <p:cTn id="24" dur="250" autoRev="1" fill="remove"/>
                                        <p:tgtEl>
                                          <p:spTgt spid="4"/>
                                        </p:tgtEl>
                                        <p:attrNameLst>
                                          <p:attrName>fill.type</p:attrName>
                                        </p:attrNameLst>
                                      </p:cBhvr>
                                      <p:to>
                                        <p:strVal val="solid"/>
                                      </p:to>
                                    </p:set>
                                    <p:set>
                                      <p:cBhvr>
                                        <p:cTn id="25" dur="250" autoRev="1" fill="remove"/>
                                        <p:tgtEl>
                                          <p:spTgt spid="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42" presetClass="path" presetSubtype="0" accel="50000" decel="50000" fill="hold" grpId="0" nodeType="afterEffect">
                                  <p:stCondLst>
                                    <p:cond delay="0"/>
                                  </p:stCondLst>
                                  <p:childTnLst>
                                    <p:animMotion origin="layout" path="M -4.44444E-6 3.7037E-6 L -0.39427 0.22361 " pathEditMode="relative" rAng="0" ptsTypes="AA">
                                      <p:cBhvr>
                                        <p:cTn id="44" dur="2000" fill="hold"/>
                                        <p:tgtEl>
                                          <p:spTgt spid="9"/>
                                        </p:tgtEl>
                                        <p:attrNameLst>
                                          <p:attrName>ppt_x</p:attrName>
                                          <p:attrName>ppt_y</p:attrName>
                                        </p:attrNameLst>
                                      </p:cBhvr>
                                      <p:rCtr x="-19722" y="11181"/>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27" presetClass="emph" presetSubtype="0" repeatCount="indefinite" fill="remove" grpId="2" nodeType="withEffect">
                                  <p:stCondLst>
                                    <p:cond delay="0"/>
                                  </p:stCondLst>
                                  <p:endCondLst>
                                    <p:cond evt="onNext" delay="0">
                                      <p:tgtEl>
                                        <p:sldTgt/>
                                      </p:tgtEl>
                                    </p:cond>
                                  </p:endCondLst>
                                  <p:childTnLst>
                                    <p:animClr clrSpc="rgb" dir="cw">
                                      <p:cBhvr override="childStyle">
                                        <p:cTn id="50" dur="250" autoRev="1" fill="remove"/>
                                        <p:tgtEl>
                                          <p:spTgt spid="9"/>
                                        </p:tgtEl>
                                        <p:attrNameLst>
                                          <p:attrName>style.color</p:attrName>
                                        </p:attrNameLst>
                                      </p:cBhvr>
                                      <p:to>
                                        <a:schemeClr val="bg1"/>
                                      </p:to>
                                    </p:animClr>
                                    <p:animClr clrSpc="rgb" dir="cw">
                                      <p:cBhvr>
                                        <p:cTn id="51" dur="250" autoRev="1" fill="remove"/>
                                        <p:tgtEl>
                                          <p:spTgt spid="9"/>
                                        </p:tgtEl>
                                        <p:attrNameLst>
                                          <p:attrName>fillcolor</p:attrName>
                                        </p:attrNameLst>
                                      </p:cBhvr>
                                      <p:to>
                                        <a:schemeClr val="bg1"/>
                                      </p:to>
                                    </p:animClr>
                                    <p:set>
                                      <p:cBhvr>
                                        <p:cTn id="52" dur="250" autoRev="1" fill="remove"/>
                                        <p:tgtEl>
                                          <p:spTgt spid="9"/>
                                        </p:tgtEl>
                                        <p:attrNameLst>
                                          <p:attrName>fill.type</p:attrName>
                                        </p:attrNameLst>
                                      </p:cBhvr>
                                      <p:to>
                                        <p:strVal val="solid"/>
                                      </p:to>
                                    </p:set>
                                    <p:set>
                                      <p:cBhvr>
                                        <p:cTn id="53" dur="250" autoRev="1" fill="remove"/>
                                        <p:tgtEl>
                                          <p:spTgt spid="9"/>
                                        </p:tgtEl>
                                        <p:attrNameLst>
                                          <p:attrName>fill.on</p:attrName>
                                        </p:attrNameLst>
                                      </p:cBhvr>
                                      <p:to>
                                        <p:strVal val="true"/>
                                      </p:to>
                                    </p:set>
                                  </p:childTnLst>
                                </p:cTn>
                              </p:par>
                            </p:childTnLst>
                          </p:cTn>
                        </p:par>
                        <p:par>
                          <p:cTn id="54" fill="hold">
                            <p:stCondLst>
                              <p:cond delay="2500"/>
                            </p:stCondLst>
                            <p:childTnLst>
                              <p:par>
                                <p:cTn id="55" presetID="10" presetClass="exit" presetSubtype="0" fill="hold" nodeType="afterEffect">
                                  <p:stCondLst>
                                    <p:cond delay="0"/>
                                  </p:stCondLst>
                                  <p:childTnLst>
                                    <p:animEffect transition="out" filter="fade">
                                      <p:cBhvr>
                                        <p:cTn id="56" dur="500"/>
                                        <p:tgtEl>
                                          <p:spTgt spid="6148"/>
                                        </p:tgtEl>
                                      </p:cBhvr>
                                    </p:animEffect>
                                    <p:set>
                                      <p:cBhvr>
                                        <p:cTn id="57" dur="1" fill="hold">
                                          <p:stCondLst>
                                            <p:cond delay="499"/>
                                          </p:stCondLst>
                                        </p:cTn>
                                        <p:tgtEl>
                                          <p:spTgt spid="614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9" grpId="0" bldLvl="0" animBg="1"/>
      <p:bldP spid="9" grpId="1" bldLvl="0" animBg="1"/>
      <p:bldP spid="9"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299545"/>
            <a:ext cx="6269665" cy="1446550"/>
          </a:xfrm>
          <a:prstGeom prst="rect">
            <a:avLst/>
          </a:prstGeom>
          <a:noFill/>
        </p:spPr>
        <p:txBody>
          <a:bodyPr wrap="non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2" name="Picture 1" descr="http://www.wonko.info/ipt/sse/php/server-side.jpg">
            <a:extLst>
              <a:ext uri="{FF2B5EF4-FFF2-40B4-BE49-F238E27FC236}">
                <a16:creationId xmlns:a16="http://schemas.microsoft.com/office/drawing/2014/main" id="{6F306F18-C5F6-4DE9-AD9D-CFABD406393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5118" y="2425166"/>
            <a:ext cx="11301759" cy="4007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185817"/>
            <a:ext cx="6269665" cy="1446550"/>
          </a:xfrm>
          <a:prstGeom prst="rect">
            <a:avLst/>
          </a:prstGeom>
          <a:noFill/>
        </p:spPr>
        <p:txBody>
          <a:bodyPr wrap="squar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5" name="Picture 2" descr="client-side scripting">
            <a:extLst>
              <a:ext uri="{FF2B5EF4-FFF2-40B4-BE49-F238E27FC236}">
                <a16:creationId xmlns:a16="http://schemas.microsoft.com/office/drawing/2014/main" id="{0D975C10-7C1F-4AC7-8EE7-98A11A52797E}"/>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22731" y="1966813"/>
            <a:ext cx="8746534" cy="4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70670" y="2709493"/>
            <a:ext cx="3108557" cy="1938992"/>
          </a:xfrm>
          <a:prstGeom prst="rect">
            <a:avLst/>
          </a:prstGeom>
          <a:noFill/>
        </p:spPr>
        <p:txBody>
          <a:bodyPr wrap="square" rtlCol="0" anchor="t">
            <a:spAutoFit/>
          </a:bodyPr>
          <a:lstStyle/>
          <a:p>
            <a:r>
              <a:rPr lang="en-US" altLang="id-ID" sz="4000" b="1" dirty="0">
                <a:solidFill>
                  <a:srgbClr val="92D050"/>
                </a:solidFill>
                <a:latin typeface="Candara" panose="020E0502030303020204" pitchFamily="34" charset="0"/>
                <a:cs typeface="Segoe UI Light" panose="020B0502040204020203" pitchFamily="34" charset="0"/>
                <a:sym typeface="+mn-ea"/>
              </a:rPr>
              <a:t>Client-side vs Server-side </a:t>
            </a:r>
            <a:br>
              <a:rPr lang="en-US" altLang="id-ID" sz="4000" b="1" dirty="0">
                <a:solidFill>
                  <a:srgbClr val="92D050"/>
                </a:solidFill>
                <a:latin typeface="Candara" panose="020E0502030303020204" pitchFamily="34" charset="0"/>
                <a:cs typeface="Segoe UI Light" panose="020B0502040204020203" pitchFamily="34" charset="0"/>
                <a:sym typeface="+mn-ea"/>
              </a:rPr>
            </a:br>
            <a:r>
              <a:rPr lang="en-US" altLang="id-ID" sz="4000" b="1" dirty="0">
                <a:solidFill>
                  <a:srgbClr val="FFC000"/>
                </a:solidFill>
                <a:latin typeface="Candara" panose="020E0502030303020204" pitchFamily="34" charset="0"/>
                <a:cs typeface="Segoe UI Light" panose="020B0502040204020203" pitchFamily="34" charset="0"/>
                <a:sym typeface="+mn-ea"/>
              </a:rPr>
              <a:t>Scripting</a:t>
            </a:r>
          </a:p>
        </p:txBody>
      </p:sp>
      <p:pic>
        <p:nvPicPr>
          <p:cNvPr id="1026" name="Picture 2">
            <a:extLst>
              <a:ext uri="{FF2B5EF4-FFF2-40B4-BE49-F238E27FC236}">
                <a16:creationId xmlns:a16="http://schemas.microsoft.com/office/drawing/2014/main" id="{75DF5D30-231F-4934-8132-C3D7916FAE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83" y="0"/>
            <a:ext cx="875511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542374-7BCC-4162-9051-873F527C8F61}"/>
              </a:ext>
            </a:extLst>
          </p:cNvPr>
          <p:cNvSpPr/>
          <p:nvPr/>
        </p:nvSpPr>
        <p:spPr>
          <a:xfrm>
            <a:off x="3657600" y="2885090"/>
            <a:ext cx="3925614" cy="3184634"/>
          </a:xfrm>
          <a:prstGeom prst="rect">
            <a:avLst/>
          </a:prstGeom>
          <a:solidFill>
            <a:schemeClr val="lt1">
              <a:alpha val="8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latin typeface="+mj-lt"/>
              </a:rPr>
              <a:t>Script “</a:t>
            </a:r>
            <a:r>
              <a:rPr lang="en-US" sz="3600" dirty="0" err="1">
                <a:latin typeface="+mj-lt"/>
              </a:rPr>
              <a:t>dimasak</a:t>
            </a:r>
            <a:r>
              <a:rPr lang="en-US" sz="3600" dirty="0">
                <a:latin typeface="+mj-lt"/>
              </a:rPr>
              <a:t>” di Browser (client)</a:t>
            </a:r>
          </a:p>
        </p:txBody>
      </p:sp>
      <p:sp>
        <p:nvSpPr>
          <p:cNvPr id="6" name="Rectangle 5">
            <a:extLst>
              <a:ext uri="{FF2B5EF4-FFF2-40B4-BE49-F238E27FC236}">
                <a16:creationId xmlns:a16="http://schemas.microsoft.com/office/drawing/2014/main" id="{F257D3F5-B7DF-46D2-80DE-758E4FF513DC}"/>
              </a:ext>
            </a:extLst>
          </p:cNvPr>
          <p:cNvSpPr/>
          <p:nvPr/>
        </p:nvSpPr>
        <p:spPr>
          <a:xfrm>
            <a:off x="8119242" y="2885090"/>
            <a:ext cx="3925614" cy="3184634"/>
          </a:xfrm>
          <a:prstGeom prst="rect">
            <a:avLst/>
          </a:prstGeom>
          <a:solidFill>
            <a:schemeClr val="lt1">
              <a:alpha val="9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mj-lt"/>
              </a:rPr>
              <a:t>Script “</a:t>
            </a:r>
            <a:r>
              <a:rPr lang="en-US" sz="3200" dirty="0" err="1">
                <a:latin typeface="+mj-lt"/>
              </a:rPr>
              <a:t>dimasak</a:t>
            </a:r>
            <a:r>
              <a:rPr lang="en-US" sz="3200" dirty="0">
                <a:latin typeface="+mj-lt"/>
              </a:rPr>
              <a:t>” oleh server </a:t>
            </a:r>
            <a:r>
              <a:rPr lang="en-US" sz="3200" dirty="0" err="1">
                <a:latin typeface="+mj-lt"/>
              </a:rPr>
              <a:t>sebelum</a:t>
            </a:r>
            <a:r>
              <a:rPr lang="en-US" sz="3200" dirty="0">
                <a:latin typeface="+mj-lt"/>
              </a:rPr>
              <a:t> </a:t>
            </a:r>
            <a:r>
              <a:rPr lang="en-US" sz="3200" dirty="0" err="1">
                <a:latin typeface="+mj-lt"/>
              </a:rPr>
              <a:t>disajikan</a:t>
            </a:r>
            <a:r>
              <a:rPr lang="en-US" sz="3200" dirty="0">
                <a:latin typeface="+mj-lt"/>
              </a:rPr>
              <a:t> </a:t>
            </a:r>
            <a:r>
              <a:rPr lang="en-US" sz="3200" dirty="0" err="1">
                <a:latin typeface="+mj-lt"/>
              </a:rPr>
              <a:t>ke</a:t>
            </a:r>
            <a:r>
              <a:rPr lang="en-US" sz="3200" dirty="0">
                <a:latin typeface="+mj-lt"/>
              </a:rPr>
              <a:t> Browser</a:t>
            </a:r>
          </a:p>
        </p:txBody>
      </p:sp>
    </p:spTree>
    <p:extLst>
      <p:ext uri="{BB962C8B-B14F-4D97-AF65-F5344CB8AC3E}">
        <p14:creationId xmlns:p14="http://schemas.microsoft.com/office/powerpoint/2010/main" val="38434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computer sitting on top of a table&#10;&#10;Description automatically generated">
            <a:extLst>
              <a:ext uri="{FF2B5EF4-FFF2-40B4-BE49-F238E27FC236}">
                <a16:creationId xmlns:a16="http://schemas.microsoft.com/office/drawing/2014/main" id="{1205A10A-8704-4BD0-A6CB-B404B6878B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18" r="23298" b="187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b="1" dirty="0" err="1">
                <a:latin typeface="Candara" panose="020E0502030303020204" pitchFamily="34" charset="0"/>
                <a:cs typeface="Segoe UI Light" panose="020B0502040204020203" pitchFamily="34" charset="0"/>
              </a:rPr>
              <a:t>Javascript</a:t>
            </a:r>
            <a:endParaRPr lang="en-US" altLang="id-ID"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Bahasa Pemrograman Web</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62654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3" name="Picture 2" descr="F:\__Akademik TGD\S1\SIGNET\Minggu_3\htmlcssjava.png">
            <a:extLst>
              <a:ext uri="{FF2B5EF4-FFF2-40B4-BE49-F238E27FC236}">
                <a16:creationId xmlns:a16="http://schemas.microsoft.com/office/drawing/2014/main" id="{1E2212E4-CD86-4793-84B4-708F992AB8E7}"/>
              </a:ext>
            </a:extLst>
          </p:cNvPr>
          <p:cNvPicPr>
            <a:picLocks noChangeAspect="1" noChangeArrowheads="1"/>
          </p:cNvPicPr>
          <p:nvPr/>
        </p:nvPicPr>
        <p:blipFill>
          <a:blip r:embed="rId3">
            <a:clrChange>
              <a:clrFrom>
                <a:srgbClr val="E3E4E5"/>
              </a:clrFrom>
              <a:clrTo>
                <a:srgbClr val="E3E4E5">
                  <a:alpha val="0"/>
                </a:srgbClr>
              </a:clrTo>
            </a:clrChange>
            <a:extLst>
              <a:ext uri="{28A0092B-C50C-407E-A947-70E740481C1C}">
                <a14:useLocalDpi xmlns:a14="http://schemas.microsoft.com/office/drawing/2010/main" val="0"/>
              </a:ext>
            </a:extLst>
          </a:blip>
          <a:srcRect/>
          <a:stretch>
            <a:fillRect/>
          </a:stretch>
        </p:blipFill>
        <p:spPr bwMode="auto">
          <a:xfrm>
            <a:off x="786319" y="1072437"/>
            <a:ext cx="10344136" cy="41527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034EF87-968B-4A3D-BB6F-8A99BC97136C}"/>
              </a:ext>
            </a:extLst>
          </p:cNvPr>
          <p:cNvSpPr txBox="1"/>
          <p:nvPr/>
        </p:nvSpPr>
        <p:spPr>
          <a:xfrm>
            <a:off x="1391307" y="5225172"/>
            <a:ext cx="9409386" cy="1384995"/>
          </a:xfrm>
          <a:prstGeom prst="rect">
            <a:avLst/>
          </a:prstGeom>
          <a:noFill/>
        </p:spPr>
        <p:txBody>
          <a:bodyPr wrap="square">
            <a:spAutoFit/>
          </a:bodyPr>
          <a:lstStyle/>
          <a:p>
            <a:pPr algn="ctr"/>
            <a:r>
              <a:rPr lang="en-US" sz="2800" b="1" dirty="0">
                <a:effectLst/>
                <a:latin typeface="+mj-lt"/>
              </a:rPr>
              <a:t>HTML </a:t>
            </a:r>
            <a:r>
              <a:rPr lang="en-US" sz="2800" b="0" dirty="0">
                <a:effectLst/>
                <a:latin typeface="+mj-lt"/>
              </a:rPr>
              <a:t>dan </a:t>
            </a:r>
            <a:r>
              <a:rPr lang="en-US" sz="2800" b="1" dirty="0">
                <a:effectLst/>
                <a:latin typeface="+mj-lt"/>
              </a:rPr>
              <a:t>CSS </a:t>
            </a:r>
            <a:r>
              <a:rPr lang="en-US" sz="2800" b="0" dirty="0" err="1">
                <a:effectLst/>
                <a:latin typeface="+mj-lt"/>
              </a:rPr>
              <a:t>adalah</a:t>
            </a:r>
            <a:r>
              <a:rPr lang="en-US" sz="2800" b="0" dirty="0">
                <a:effectLst/>
                <a:latin typeface="+mj-lt"/>
              </a:rPr>
              <a:t> </a:t>
            </a:r>
            <a:r>
              <a:rPr lang="en-US" sz="2800" b="0" i="1" dirty="0">
                <a:effectLst/>
                <a:latin typeface="+mj-lt"/>
              </a:rPr>
              <a:t>Markup Language</a:t>
            </a:r>
            <a:r>
              <a:rPr lang="en-US" sz="2800" b="0" dirty="0">
                <a:effectLst/>
                <a:latin typeface="+mj-lt"/>
              </a:rPr>
              <a:t>, </a:t>
            </a:r>
            <a:r>
              <a:rPr lang="en-US" sz="2800" b="0" dirty="0" err="1">
                <a:effectLst/>
                <a:latin typeface="+mj-lt"/>
              </a:rPr>
              <a:t>untuk</a:t>
            </a:r>
            <a:r>
              <a:rPr lang="en-US" sz="2800" b="0" dirty="0">
                <a:effectLst/>
                <a:latin typeface="+mj-lt"/>
              </a:rPr>
              <a:t> </a:t>
            </a:r>
            <a:r>
              <a:rPr lang="en-US" sz="2800" b="0" dirty="0" err="1">
                <a:effectLst/>
                <a:latin typeface="+mj-lt"/>
              </a:rPr>
              <a:t>mengatur</a:t>
            </a:r>
            <a:r>
              <a:rPr lang="en-US" sz="2800" b="0" dirty="0">
                <a:effectLst/>
                <a:latin typeface="+mj-lt"/>
              </a:rPr>
              <a:t> </a:t>
            </a:r>
            <a:r>
              <a:rPr lang="en-US" sz="2800" b="0" dirty="0" err="1">
                <a:effectLst/>
                <a:latin typeface="+mj-lt"/>
              </a:rPr>
              <a:t>komponen</a:t>
            </a:r>
            <a:r>
              <a:rPr lang="en-US" sz="2800" b="0" dirty="0">
                <a:effectLst/>
                <a:latin typeface="+mj-lt"/>
              </a:rPr>
              <a:t> dan </a:t>
            </a:r>
            <a:r>
              <a:rPr lang="en-US" sz="2800" b="0" dirty="0" err="1">
                <a:effectLst/>
                <a:latin typeface="+mj-lt"/>
              </a:rPr>
              <a:t>tampilan</a:t>
            </a:r>
            <a:r>
              <a:rPr lang="en-US" sz="2800" b="0" dirty="0">
                <a:effectLst/>
                <a:latin typeface="+mj-lt"/>
              </a:rPr>
              <a:t> </a:t>
            </a:r>
            <a:r>
              <a:rPr lang="en-US" sz="2800" b="0" dirty="0" err="1">
                <a:effectLst/>
                <a:latin typeface="+mj-lt"/>
              </a:rPr>
              <a:t>sebuah</a:t>
            </a:r>
            <a:r>
              <a:rPr lang="en-US" sz="2800" b="0" dirty="0">
                <a:effectLst/>
                <a:latin typeface="+mj-lt"/>
              </a:rPr>
              <a:t> </a:t>
            </a:r>
            <a:r>
              <a:rPr lang="en-US" sz="2800" b="0" dirty="0" err="1">
                <a:effectLst/>
                <a:latin typeface="+mj-lt"/>
              </a:rPr>
              <a:t>halaman</a:t>
            </a:r>
            <a:r>
              <a:rPr lang="en-US" sz="2800" b="0" dirty="0">
                <a:effectLst/>
                <a:latin typeface="+mj-lt"/>
              </a:rPr>
              <a:t> Web</a:t>
            </a:r>
          </a:p>
          <a:p>
            <a:pPr algn="ctr"/>
            <a:r>
              <a:rPr lang="en-US" sz="2800" b="1" dirty="0" err="1">
                <a:effectLst/>
                <a:latin typeface="+mj-lt"/>
              </a:rPr>
              <a:t>Javascript</a:t>
            </a:r>
            <a:r>
              <a:rPr lang="en-US" sz="2800" b="1" dirty="0">
                <a:effectLst/>
                <a:latin typeface="+mj-lt"/>
              </a:rPr>
              <a:t> </a:t>
            </a:r>
            <a:r>
              <a:rPr lang="en-US" sz="2800" b="0" dirty="0" err="1">
                <a:effectLst/>
                <a:latin typeface="+mj-lt"/>
              </a:rPr>
              <a:t>adalah</a:t>
            </a:r>
            <a:r>
              <a:rPr lang="en-US" sz="2800" b="0" dirty="0">
                <a:effectLst/>
                <a:latin typeface="+mj-lt"/>
              </a:rPr>
              <a:t> </a:t>
            </a:r>
            <a:r>
              <a:rPr lang="en-US" sz="2800" b="0" i="1" dirty="0">
                <a:effectLst/>
                <a:latin typeface="+mj-lt"/>
              </a:rPr>
              <a:t>Bahasa </a:t>
            </a:r>
            <a:r>
              <a:rPr lang="en-US" sz="2800" b="0" i="1" dirty="0" err="1">
                <a:effectLst/>
                <a:latin typeface="+mj-lt"/>
              </a:rPr>
              <a:t>pemrograman</a:t>
            </a:r>
            <a:r>
              <a:rPr lang="en-US" sz="2800" b="0" i="1" dirty="0">
                <a:effectLst/>
                <a:latin typeface="+mj-lt"/>
              </a:rPr>
              <a:t> </a:t>
            </a:r>
            <a:r>
              <a:rPr lang="en-US" sz="2800" b="0" dirty="0">
                <a:effectLst/>
                <a:latin typeface="+mj-lt"/>
              </a:rPr>
              <a:t>Web</a:t>
            </a:r>
            <a:endParaRPr lang="en-US" sz="2800" dirty="0">
              <a:solidFill>
                <a:srgbClr val="0070C0"/>
              </a:solidFill>
              <a:latin typeface="+mj-lt"/>
            </a:endParaRPr>
          </a:p>
        </p:txBody>
      </p:sp>
    </p:spTree>
    <p:extLst>
      <p:ext uri="{BB962C8B-B14F-4D97-AF65-F5344CB8AC3E}">
        <p14:creationId xmlns:p14="http://schemas.microsoft.com/office/powerpoint/2010/main" val="385405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1131</Words>
  <Application>Microsoft Office PowerPoint</Application>
  <PresentationFormat>Widescreen</PresentationFormat>
  <Paragraphs>212</Paragraphs>
  <Slides>27</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Calibri Light</vt:lpstr>
      <vt:lpstr>Candara</vt:lpstr>
      <vt:lpstr>Consolas</vt:lpstr>
      <vt:lpstr>Gama-Sans</vt:lpstr>
      <vt:lpstr>Gama-Serif</vt:lpstr>
      <vt:lpstr>Segoe UI Light</vt:lpstr>
      <vt:lpstr>Verdana</vt:lpstr>
      <vt:lpstr>Verdana</vt:lpstr>
      <vt:lpstr>Office Theme</vt:lpstr>
      <vt:lpstr>1_Office Theme</vt:lpstr>
      <vt:lpstr>Javascript:  Bahasa Pemrograman Web</vt:lpstr>
      <vt:lpstr>Javascript: Bahasa Pemrograman Web</vt:lpstr>
      <vt:lpstr>Client-side dan Server-Side Scripting</vt:lpstr>
      <vt:lpstr>How 'Internet' Works</vt:lpstr>
      <vt:lpstr>PowerPoint Presentation</vt:lpstr>
      <vt:lpstr>PowerPoint Presentation</vt:lpstr>
      <vt:lpstr>PowerPoint Presentation</vt:lpstr>
      <vt:lpstr>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Framework dan Library</vt:lpstr>
      <vt:lpstr>PowerPoint Presentation</vt:lpstr>
      <vt:lpstr>PowerPoint Presentation</vt:lpstr>
      <vt:lpstr>PowerPoint Presentation</vt:lpstr>
      <vt:lpstr>Latihan-latihan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Bahasa Pemrograman Web</dc:title>
  <dc:creator>Dany Puguh Laksono</dc:creator>
  <cp:lastModifiedBy>amelia damayanti</cp:lastModifiedBy>
  <cp:revision>2</cp:revision>
  <dcterms:created xsi:type="dcterms:W3CDTF">2020-10-01T20:16:22Z</dcterms:created>
  <dcterms:modified xsi:type="dcterms:W3CDTF">2023-08-30T05:12:42Z</dcterms:modified>
</cp:coreProperties>
</file>